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ags/tag29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30.xml" ContentType="application/vnd.openxmlformats-officedocument.presentationml.tags+xml"/>
  <Override PartName="/ppt/notesSlides/notesSlide1.xml" ContentType="application/vnd.openxmlformats-officedocument.presentationml.notesSlide+xml"/>
  <Override PartName="/ppt/tags/tag31.xml" ContentType="application/vnd.openxmlformats-officedocument.presentationml.tags+xml"/>
  <Override PartName="/ppt/notesSlides/notesSlide2.xml" ContentType="application/vnd.openxmlformats-officedocument.presentationml.notesSlide+xml"/>
  <Override PartName="/ppt/tags/tag32.xml" ContentType="application/vnd.openxmlformats-officedocument.presentationml.tags+xml"/>
  <Override PartName="/ppt/notesSlides/notesSlide3.xml" ContentType="application/vnd.openxmlformats-officedocument.presentationml.notesSlide+xml"/>
  <Override PartName="/ppt/tags/tag33.xml" ContentType="application/vnd.openxmlformats-officedocument.presentationml.tags+xml"/>
  <Override PartName="/ppt/notesSlides/notesSlide4.xml" ContentType="application/vnd.openxmlformats-officedocument.presentationml.notesSlide+xml"/>
  <Override PartName="/ppt/tags/tag34.xml" ContentType="application/vnd.openxmlformats-officedocument.presentationml.tags+xml"/>
  <Override PartName="/ppt/notesSlides/notesSlide5.xml" ContentType="application/vnd.openxmlformats-officedocument.presentationml.notesSlide+xml"/>
  <Override PartName="/ppt/tags/tag35.xml" ContentType="application/vnd.openxmlformats-officedocument.presentationml.tags+xml"/>
  <Override PartName="/ppt/notesSlides/notesSlide6.xml" ContentType="application/vnd.openxmlformats-officedocument.presentationml.notesSlide+xml"/>
  <Override PartName="/ppt/tags/tag36.xml" ContentType="application/vnd.openxmlformats-officedocument.presentationml.tags+xml"/>
  <Override PartName="/ppt/notesSlides/notesSlide7.xml" ContentType="application/vnd.openxmlformats-officedocument.presentationml.notesSlide+xml"/>
  <Override PartName="/ppt/tags/tag37.xml" ContentType="application/vnd.openxmlformats-officedocument.presentationml.tags+xml"/>
  <Override PartName="/ppt/notesSlides/notesSlide8.xml" ContentType="application/vnd.openxmlformats-officedocument.presentationml.notesSlide+xml"/>
  <Override PartName="/ppt/tags/tag38.xml" ContentType="application/vnd.openxmlformats-officedocument.presentationml.tags+xml"/>
  <Override PartName="/ppt/notesSlides/notesSlide9.xml" ContentType="application/vnd.openxmlformats-officedocument.presentationml.notesSlide+xml"/>
  <Override PartName="/ppt/tags/tag39.xml" ContentType="application/vnd.openxmlformats-officedocument.presentationml.tags+xml"/>
  <Override PartName="/ppt/notesSlides/notesSlide10.xml" ContentType="application/vnd.openxmlformats-officedocument.presentationml.notesSlide+xml"/>
  <Override PartName="/ppt/tags/tag40.xml" ContentType="application/vnd.openxmlformats-officedocument.presentationml.tags+xml"/>
  <Override PartName="/ppt/notesSlides/notesSlide11.xml" ContentType="application/vnd.openxmlformats-officedocument.presentationml.notesSlide+xml"/>
  <Override PartName="/ppt/tags/tag41.xml" ContentType="application/vnd.openxmlformats-officedocument.presentationml.tags+xml"/>
  <Override PartName="/ppt/notesSlides/notesSlide12.xml" ContentType="application/vnd.openxmlformats-officedocument.presentationml.notesSlide+xml"/>
  <Override PartName="/ppt/tags/tag42.xml" ContentType="application/vnd.openxmlformats-officedocument.presentationml.tags+xml"/>
  <Override PartName="/ppt/notesSlides/notesSlide13.xml" ContentType="application/vnd.openxmlformats-officedocument.presentationml.notesSlide+xml"/>
  <Override PartName="/ppt/tags/tag43.xml" ContentType="application/vnd.openxmlformats-officedocument.presentationml.tags+xml"/>
  <Override PartName="/ppt/notesSlides/notesSlide14.xml" ContentType="application/vnd.openxmlformats-officedocument.presentationml.notesSlide+xml"/>
  <Override PartName="/ppt/tags/tag44.xml" ContentType="application/vnd.openxmlformats-officedocument.presentationml.tags+xml"/>
  <Override PartName="/ppt/notesSlides/notesSlide15.xml" ContentType="application/vnd.openxmlformats-officedocument.presentationml.notesSlide+xml"/>
  <Override PartName="/ppt/tags/tag45.xml" ContentType="application/vnd.openxmlformats-officedocument.presentationml.tags+xml"/>
  <Override PartName="/ppt/notesSlides/notesSlide16.xml" ContentType="application/vnd.openxmlformats-officedocument.presentationml.notesSlide+xml"/>
  <Override PartName="/ppt/tags/tag46.xml" ContentType="application/vnd.openxmlformats-officedocument.presentationml.tags+xml"/>
  <Override PartName="/ppt/notesSlides/notesSlide17.xml" ContentType="application/vnd.openxmlformats-officedocument.presentationml.notesSlide+xml"/>
  <Override PartName="/ppt/tags/tag47.xml" ContentType="application/vnd.openxmlformats-officedocument.presentationml.tags+xml"/>
  <Override PartName="/ppt/notesSlides/notesSlide18.xml" ContentType="application/vnd.openxmlformats-officedocument.presentationml.notesSlide+xml"/>
  <Override PartName="/ppt/tags/tag48.xml" ContentType="application/vnd.openxmlformats-officedocument.presentationml.tags+xml"/>
  <Override PartName="/ppt/notesSlides/notesSlide19.xml" ContentType="application/vnd.openxmlformats-officedocument.presentationml.notesSlide+xml"/>
  <Override PartName="/ppt/tags/tag49.xml" ContentType="application/vnd.openxmlformats-officedocument.presentationml.tags+xml"/>
  <Override PartName="/ppt/notesSlides/notesSlide20.xml" ContentType="application/vnd.openxmlformats-officedocument.presentationml.notesSlide+xml"/>
  <Override PartName="/ppt/tags/tag50.xml" ContentType="application/vnd.openxmlformats-officedocument.presentationml.tags+xml"/>
  <Override PartName="/ppt/notesSlides/notesSlide21.xml" ContentType="application/vnd.openxmlformats-officedocument.presentationml.notesSlide+xml"/>
  <Override PartName="/ppt/tags/tag51.xml" ContentType="application/vnd.openxmlformats-officedocument.presentationml.tags+xml"/>
  <Override PartName="/ppt/notesSlides/notesSlide22.xml" ContentType="application/vnd.openxmlformats-officedocument.presentationml.notesSlide+xml"/>
  <Override PartName="/ppt/tags/tag52.xml" ContentType="application/vnd.openxmlformats-officedocument.presentationml.tags+xml"/>
  <Override PartName="/ppt/notesSlides/notesSlide23.xml" ContentType="application/vnd.openxmlformats-officedocument.presentationml.notesSlide+xml"/>
  <Override PartName="/ppt/tags/tag53.xml" ContentType="application/vnd.openxmlformats-officedocument.presentationml.tags+xml"/>
  <Override PartName="/ppt/notesSlides/notesSlide24.xml" ContentType="application/vnd.openxmlformats-officedocument.presentationml.notesSlide+xml"/>
  <Override PartName="/ppt/tags/tag54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754" r:id="rId2"/>
    <p:sldMasterId id="2147483759" r:id="rId3"/>
    <p:sldMasterId id="2147483764" r:id="rId4"/>
  </p:sldMasterIdLst>
  <p:notesMasterIdLst>
    <p:notesMasterId r:id="rId33"/>
  </p:notesMasterIdLst>
  <p:handoutMasterIdLst>
    <p:handoutMasterId r:id="rId34"/>
  </p:handoutMasterIdLst>
  <p:sldIdLst>
    <p:sldId id="335" r:id="rId5"/>
    <p:sldId id="407" r:id="rId6"/>
    <p:sldId id="408" r:id="rId7"/>
    <p:sldId id="368" r:id="rId8"/>
    <p:sldId id="382" r:id="rId9"/>
    <p:sldId id="383" r:id="rId10"/>
    <p:sldId id="401" r:id="rId11"/>
    <p:sldId id="402" r:id="rId12"/>
    <p:sldId id="369" r:id="rId13"/>
    <p:sldId id="345" r:id="rId14"/>
    <p:sldId id="367" r:id="rId15"/>
    <p:sldId id="364" r:id="rId16"/>
    <p:sldId id="346" r:id="rId17"/>
    <p:sldId id="400" r:id="rId18"/>
    <p:sldId id="372" r:id="rId19"/>
    <p:sldId id="362" r:id="rId20"/>
    <p:sldId id="395" r:id="rId21"/>
    <p:sldId id="396" r:id="rId22"/>
    <p:sldId id="399" r:id="rId23"/>
    <p:sldId id="404" r:id="rId24"/>
    <p:sldId id="381" r:id="rId25"/>
    <p:sldId id="387" r:id="rId26"/>
    <p:sldId id="388" r:id="rId27"/>
    <p:sldId id="389" r:id="rId28"/>
    <p:sldId id="390" r:id="rId29"/>
    <p:sldId id="397" r:id="rId30"/>
    <p:sldId id="392" r:id="rId31"/>
    <p:sldId id="409" r:id="rId3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74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>
          <a:top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band1H>
    <a:band1V>
      <a:tcStyle>
        <a:tcBdr>
          <a:lef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1V>
    <a:band2V>
      <a:tcStyle>
        <a:tcBdr>
          <a:lef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2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Row>
  </a:tblStyle>
  <a:tblStyle styleId="{7DF18680-E054-41AD-8BC1-D1AEF772440D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 autoAdjust="0"/>
  </p:normalViewPr>
  <p:slideViewPr>
    <p:cSldViewPr snapToGrid="0">
      <p:cViewPr varScale="1">
        <p:scale>
          <a:sx n="99" d="100"/>
          <a:sy n="99" d="100"/>
        </p:scale>
        <p:origin x="108" y="204"/>
      </p:cViewPr>
      <p:guideLst>
        <p:guide orient="horz" pos="346"/>
        <p:guide pos="74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1" y="1"/>
            <a:ext cx="2945659" cy="4981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3850439" y="1"/>
            <a:ext cx="2945659" cy="4981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57F0D31-D15D-4BDB-B6F3-A3BEE958E7D5}" type="datetime1">
              <a: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04.04.2024</a:t>
            </a:fld>
            <a:endParaRPr lang="ru-RU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1" y="9430086"/>
            <a:ext cx="2945659" cy="4981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3850439" y="9430086"/>
            <a:ext cx="2945659" cy="4981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52534E5-B770-4AD0-9072-BACC1070FFE1}" type="slidenum">
              <a:t>‹#›</a:t>
            </a:fld>
            <a:endParaRPr lang="ru-RU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2213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1" y="1"/>
            <a:ext cx="2945659" cy="4981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3" name="Дата 2"/>
          <p:cNvSpPr txBox="1">
            <a:spLocks noGrp="1"/>
          </p:cNvSpPr>
          <p:nvPr>
            <p:ph type="dt" idx="1"/>
          </p:nvPr>
        </p:nvSpPr>
        <p:spPr>
          <a:xfrm>
            <a:off x="3850439" y="1"/>
            <a:ext cx="2945659" cy="4981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5B97FBB-04C2-404D-A530-299009B2060D}" type="datetime1">
              <a:rPr lang="ru-RU"/>
              <a:pPr lvl="0"/>
              <a:t>04.04.2024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Заметки 4"/>
          <p:cNvSpPr txBox="1">
            <a:spLocks noGrp="1"/>
          </p:cNvSpPr>
          <p:nvPr>
            <p:ph type="body" sz="quarter" idx="3"/>
          </p:nvPr>
        </p:nvSpPr>
        <p:spPr>
          <a:xfrm>
            <a:off x="679768" y="4777957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1" y="9430086"/>
            <a:ext cx="2945659" cy="4981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3850439" y="9430086"/>
            <a:ext cx="2945659" cy="4981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17E6F01-97FE-4517-A9B0-F8455BB4617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371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17E6F01-97FE-4517-A9B0-F8455BB4617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028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17E6F01-97FE-4517-A9B0-F8455BB4617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490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17E6F01-97FE-4517-A9B0-F8455BB4617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045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17E6F01-97FE-4517-A9B0-F8455BB4617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341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17E6F01-97FE-4517-A9B0-F8455BB4617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112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17E6F01-97FE-4517-A9B0-F8455BB4617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981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17E6F01-97FE-4517-A9B0-F8455BB4617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2214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17E6F01-97FE-4517-A9B0-F8455BB4617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7071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17E6F01-97FE-4517-A9B0-F8455BB4617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342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17E6F01-97FE-4517-A9B0-F8455BB4617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9806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17E6F01-97FE-4517-A9B0-F8455BB4617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210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17E6F01-97FE-4517-A9B0-F8455BB4617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2958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17E6F01-97FE-4517-A9B0-F8455BB46175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4973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17E6F01-97FE-4517-A9B0-F8455BB46175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702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17E6F01-97FE-4517-A9B0-F8455BB46175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1617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17E6F01-97FE-4517-A9B0-F8455BB46175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8219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17E6F01-97FE-4517-A9B0-F8455BB46175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201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17E6F01-97FE-4517-A9B0-F8455BB46175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980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17E6F01-97FE-4517-A9B0-F8455BB4617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347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17E6F01-97FE-4517-A9B0-F8455BB4617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968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17E6F01-97FE-4517-A9B0-F8455BB4617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525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17E6F01-97FE-4517-A9B0-F8455BB4617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039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17E6F01-97FE-4517-A9B0-F8455BB4617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024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17E6F01-97FE-4517-A9B0-F8455BB4617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126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17E6F01-97FE-4517-A9B0-F8455BB4617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25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4.jpeg"/><Relationship Id="rId2" Type="http://schemas.openxmlformats.org/officeDocument/2006/relationships/tags" Target="../tags/tag10.xml"/><Relationship Id="rId1" Type="http://schemas.openxmlformats.org/officeDocument/2006/relationships/vmlDrawing" Target="../drawings/vmlDrawing2.vml"/><Relationship Id="rId6" Type="http://schemas.openxmlformats.org/officeDocument/2006/relationships/tags" Target="../tags/tag14.xml"/><Relationship Id="rId11" Type="http://schemas.openxmlformats.org/officeDocument/2006/relationships/image" Target="../media/image3.png"/><Relationship Id="rId5" Type="http://schemas.openxmlformats.org/officeDocument/2006/relationships/tags" Target="../tags/tag13.xml"/><Relationship Id="rId10" Type="http://schemas.openxmlformats.org/officeDocument/2006/relationships/image" Target="../media/image2.emf"/><Relationship Id="rId4" Type="http://schemas.openxmlformats.org/officeDocument/2006/relationships/tags" Target="../tags/tag12.xml"/><Relationship Id="rId9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9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192" hidden="1"/>
          <p:cNvGraphicFramePr>
            <a:graphicFrameLocks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1" name="think-cell Slide" r:id="rId9" imgW="0" imgH="0" progId="TCLayout.ActiveDocument.1">
                  <p:embed/>
                </p:oleObj>
              </mc:Choice>
              <mc:Fallback>
                <p:oleObj name="think-cell Slide" r:id="rId9" imgW="0" imgH="0" progId="TCLayout.ActiveDocument.1">
                  <p:embed/>
                  <p:pic>
                    <p:nvPicPr>
                      <p:cNvPr id="4" name="Rectangle 119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 Text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91728" y="349866"/>
            <a:ext cx="1011495" cy="14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0" marR="0" lvl="0" indent="0" algn="l" defTabSz="93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18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WORKING DRAFT</a:t>
            </a:r>
          </a:p>
        </p:txBody>
      </p:sp>
      <p:sp>
        <p:nvSpPr>
          <p:cNvPr id="6" name="doc id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85750" y="37255"/>
            <a:ext cx="401720" cy="12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0" marR="0" lvl="0" indent="0" algn="r" defTabSz="93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1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Working Draft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91727" y="508601"/>
            <a:ext cx="3072957" cy="14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0" marR="0" lvl="0" indent="0" algn="l" defTabSz="93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1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Last Modified 13.08.2010 11:06:11 Russian Standard Time</a:t>
            </a:r>
            <a:endParaRPr kumimoji="0" lang="ru-RU" sz="91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Printed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91728" y="668956"/>
            <a:ext cx="2745945" cy="14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0" marR="0" lvl="0" indent="0" algn="l" defTabSz="93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1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Printed 09.08.2010 17:17:07 Russian Standard Time</a:t>
            </a:r>
            <a:endParaRPr kumimoji="0" lang="ru-RU" sz="91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" name="McK Title Elements"/>
          <p:cNvGrpSpPr>
            <a:grpSpLocks/>
          </p:cNvGrpSpPr>
          <p:nvPr userDrawn="1"/>
        </p:nvGrpSpPr>
        <p:grpSpPr bwMode="auto">
          <a:xfrm>
            <a:off x="1" y="1"/>
            <a:ext cx="10306505" cy="6859620"/>
            <a:chOff x="0" y="0"/>
            <a:chExt cx="4772" cy="4235"/>
          </a:xfrm>
        </p:grpSpPr>
        <p:sp>
          <p:nvSpPr>
            <p:cNvPr id="10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Тип документа</a:t>
              </a:r>
            </a:p>
          </p:txBody>
        </p:sp>
        <p:sp>
          <p:nvSpPr>
            <p:cNvPr id="11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Дата</a:t>
              </a:r>
            </a:p>
          </p:txBody>
        </p:sp>
        <p:sp>
          <p:nvSpPr>
            <p:cNvPr id="12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3"/>
              <a:ext cx="249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b">
              <a:spAutoFit/>
            </a:bodyPr>
            <a:lstStyle/>
            <a:p>
              <a:pPr marL="0" marR="0" lvl="0" indent="0" algn="l" defTabSz="82120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16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КОНФИДЕНЦИАЛЬНАЯ ИНФОРМАЦИЯ, СОБСТВЕННОСТЬ McKINSEY &amp; COMPANY</a:t>
              </a:r>
            </a:p>
            <a:p>
              <a:pPr marL="0" marR="0" lvl="0" indent="0" algn="l" defTabSz="82120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16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Любое использование этого документа без специального разрешения McKinsey &amp; Company строго запрещено</a:t>
              </a:r>
            </a:p>
          </p:txBody>
        </p:sp>
        <p:sp>
          <p:nvSpPr>
            <p:cNvPr id="13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2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2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5" name="TitleBottomBarBW" hidden="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080" y="6574545"/>
            <a:ext cx="2226740" cy="19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97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38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00" descr="logo_nomos_new___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928" y="5850518"/>
            <a:ext cx="2742930" cy="86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86" name="Rectangle 1198"/>
          <p:cNvSpPr>
            <a:spLocks noGrp="1" noChangeArrowheads="1"/>
          </p:cNvSpPr>
          <p:nvPr>
            <p:ph type="ctrTitle"/>
          </p:nvPr>
        </p:nvSpPr>
        <p:spPr>
          <a:xfrm>
            <a:off x="347726" y="4450084"/>
            <a:ext cx="10574319" cy="594778"/>
          </a:xfrm>
        </p:spPr>
        <p:txBody>
          <a:bodyPr lIns="91440" tIns="45720" rIns="91440" bIns="45720" anchor="ctr"/>
          <a:lstStyle>
            <a:lvl1pPr>
              <a:defRPr sz="3265" b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487" name="Rectangle 1199"/>
          <p:cNvSpPr>
            <a:spLocks noGrp="1" noChangeArrowheads="1"/>
          </p:cNvSpPr>
          <p:nvPr>
            <p:ph type="subTitle" idx="1"/>
          </p:nvPr>
        </p:nvSpPr>
        <p:spPr>
          <a:xfrm>
            <a:off x="341247" y="5090859"/>
            <a:ext cx="6563594" cy="832549"/>
          </a:xfrm>
        </p:spPr>
        <p:txBody>
          <a:bodyPr lIns="91440" tIns="45720" rIns="91440" bIns="45720"/>
          <a:lstStyle>
            <a:lvl1pPr>
              <a:defRPr sz="1428"/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60704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fld id="{BDA376F1-134A-4617-A9C5-E5CF21810640}" type="slidenum">
              <a:rPr lang="ru-RU" altLang="ru-RU" smtClean="0"/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960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589055" y="234864"/>
            <a:ext cx="298415" cy="300300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1985" y="234864"/>
            <a:ext cx="8587314" cy="30030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fld id="{BEF0AD75-A294-4A6B-88E4-E23D17B4F3B4}" type="slidenum">
              <a:rPr lang="ru-RU" altLang="ru-RU" smtClean="0"/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3440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85" y="234864"/>
            <a:ext cx="11725485" cy="2984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6206" y="1990667"/>
            <a:ext cx="2822841" cy="12472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06387" y="1990667"/>
            <a:ext cx="2822843" cy="5458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06387" y="2692016"/>
            <a:ext cx="2822843" cy="5458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fld id="{C1025407-92C0-487F-B339-6099F46D7C4E}" type="slidenum">
              <a:rPr lang="ru-RU" altLang="ru-RU" smtClean="0"/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8420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85" y="234864"/>
            <a:ext cx="11725485" cy="2984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976207" y="1990667"/>
            <a:ext cx="5853024" cy="124720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fld id="{777768EC-49C1-4F8D-844D-CC4B07933856}" type="slidenum">
              <a:rPr lang="ru-RU" altLang="ru-RU" smtClean="0"/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7150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85" y="234864"/>
            <a:ext cx="11725485" cy="2984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976207" y="1990667"/>
            <a:ext cx="5853024" cy="124720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fld id="{5E9CFAE6-32C0-489D-AE21-3BFB3834AC9B}" type="slidenum">
              <a:rPr lang="ru-RU" altLang="ru-RU" smtClean="0"/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8154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61985" y="234864"/>
            <a:ext cx="11725485" cy="29841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976206" y="1990667"/>
            <a:ext cx="2822841" cy="54585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006387" y="1990667"/>
            <a:ext cx="2822843" cy="54585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976206" y="2692016"/>
            <a:ext cx="2822841" cy="54585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06387" y="2692016"/>
            <a:ext cx="2822843" cy="54585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1768682" y="6566446"/>
            <a:ext cx="265653" cy="155496"/>
          </a:xfrm>
        </p:spPr>
        <p:txBody>
          <a:bodyPr/>
          <a:lstStyle>
            <a:lvl1pPr>
              <a:defRPr/>
            </a:lvl1pPr>
          </a:lstStyle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fld id="{D372C521-AD54-4F59-AE94-873150ED8F37}" type="slidenum">
              <a:rPr lang="ru-RU" altLang="ru-RU" smtClean="0"/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056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85" y="234864"/>
            <a:ext cx="11725485" cy="29841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976206" y="1990667"/>
            <a:ext cx="2822841" cy="12472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6387" y="1990667"/>
            <a:ext cx="2822843" cy="12472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11768682" y="6566446"/>
            <a:ext cx="265653" cy="155496"/>
          </a:xfrm>
        </p:spPr>
        <p:txBody>
          <a:bodyPr/>
          <a:lstStyle>
            <a:lvl1pPr>
              <a:defRPr/>
            </a:lvl1pPr>
          </a:lstStyle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fld id="{9057560F-AEBC-43EB-B765-D8B920256878}" type="slidenum">
              <a:rPr lang="ru-RU" altLang="ru-RU" smtClean="0"/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0113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61985" y="234864"/>
            <a:ext cx="11725485" cy="30030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768682" y="6566446"/>
            <a:ext cx="265653" cy="155496"/>
          </a:xfrm>
        </p:spPr>
        <p:txBody>
          <a:bodyPr/>
          <a:lstStyle>
            <a:lvl1pPr>
              <a:defRPr/>
            </a:lvl1pPr>
          </a:lstStyle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fld id="{9EB37777-C7CE-40FD-89AA-C517FE77839B}" type="slidenum">
              <a:rPr lang="ru-RU" altLang="ru-RU" smtClean="0"/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1745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108" y="0"/>
            <a:ext cx="1028789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2239" y="2119784"/>
            <a:ext cx="10515600" cy="1325563"/>
          </a:xfrm>
        </p:spPr>
        <p:txBody>
          <a:bodyPr/>
          <a:lstStyle>
            <a:lvl1pPr>
              <a:defRPr>
                <a:latin typeface="Formular" panose="02000000000000000000" pitchFamily="2" charset="-52"/>
              </a:defRPr>
            </a:lvl1pPr>
          </a:lstStyle>
          <a:p>
            <a:r>
              <a:rPr lang="en-US" dirty="0" smtClean="0">
                <a:latin typeface="Formular" panose="02000000000000000000" pitchFamily="2" charset="-52"/>
              </a:rPr>
              <a:t>TITLE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192239" y="3567584"/>
            <a:ext cx="10515600" cy="692150"/>
          </a:xfrm>
        </p:spPr>
        <p:txBody>
          <a:bodyPr/>
          <a:lstStyle>
            <a:lvl1pPr marL="0" indent="0">
              <a:buNone/>
              <a:defRPr>
                <a:latin typeface="Formular" panose="02000000000000000000" pitchFamily="2" charset="-52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9" y="230468"/>
            <a:ext cx="2265875" cy="50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7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108" y="0"/>
            <a:ext cx="1028789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2239" y="2119784"/>
            <a:ext cx="10515600" cy="1325563"/>
          </a:xfrm>
        </p:spPr>
        <p:txBody>
          <a:bodyPr/>
          <a:lstStyle>
            <a:lvl1pPr>
              <a:defRPr>
                <a:latin typeface="Formular" panose="02000000000000000000" pitchFamily="2" charset="-52"/>
              </a:defRPr>
            </a:lvl1pPr>
          </a:lstStyle>
          <a:p>
            <a:r>
              <a:rPr lang="en-US" dirty="0" smtClean="0">
                <a:latin typeface="Formular" panose="02000000000000000000" pitchFamily="2" charset="-52"/>
              </a:rPr>
              <a:t>TITLE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192239" y="3567584"/>
            <a:ext cx="10515600" cy="692150"/>
          </a:xfrm>
        </p:spPr>
        <p:txBody>
          <a:bodyPr/>
          <a:lstStyle>
            <a:lvl1pPr marL="0" indent="0">
              <a:buNone/>
              <a:defRPr>
                <a:latin typeface="Formular" panose="02000000000000000000" pitchFamily="2" charset="-52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9" y="230468"/>
            <a:ext cx="2265875" cy="50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3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fld id="{28C2D485-65F5-46F7-949E-3C4845EBA54A}" type="slidenum">
              <a:rPr lang="ru-RU" altLang="ru-RU" smtClean="0"/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35424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9CD7F3-42D7-4CC7-B0F9-7B07BD8D4F41}" type="slidenum"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238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108" y="0"/>
            <a:ext cx="1028789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2239" y="2119784"/>
            <a:ext cx="10515600" cy="1325563"/>
          </a:xfrm>
        </p:spPr>
        <p:txBody>
          <a:bodyPr/>
          <a:lstStyle>
            <a:lvl1pPr>
              <a:defRPr>
                <a:latin typeface="Formular" panose="02000000000000000000" pitchFamily="2" charset="-52"/>
              </a:defRPr>
            </a:lvl1pPr>
          </a:lstStyle>
          <a:p>
            <a:r>
              <a:rPr lang="en-US" dirty="0" smtClean="0">
                <a:latin typeface="Formular" panose="02000000000000000000" pitchFamily="2" charset="-52"/>
              </a:rPr>
              <a:t>TITLE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192239" y="3567584"/>
            <a:ext cx="10515600" cy="692150"/>
          </a:xfrm>
        </p:spPr>
        <p:txBody>
          <a:bodyPr/>
          <a:lstStyle>
            <a:lvl1pPr marL="0" indent="0">
              <a:buNone/>
              <a:defRPr>
                <a:latin typeface="Formular" panose="02000000000000000000" pitchFamily="2" charset="-52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9" y="230468"/>
            <a:ext cx="2265875" cy="50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3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B_logo_eng_white.png" descr="RB_logo_eng_white.png">
            <a:extLst>
              <a:ext uri="{FF2B5EF4-FFF2-40B4-BE49-F238E27FC236}">
                <a16:creationId xmlns:a16="http://schemas.microsoft.com/office/drawing/2014/main" id="{F31D4280-742F-C916-454F-6302BBA120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866" r="74422" b="28599"/>
          <a:stretch/>
        </p:blipFill>
        <p:spPr>
          <a:xfrm>
            <a:off x="11536045" y="169590"/>
            <a:ext cx="473075" cy="4510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461" y="169590"/>
            <a:ext cx="508147" cy="50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5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9CD7F3-42D7-4CC7-B0F9-7B07BD8D4F41}" type="slidenum"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530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fld id="{28C2D485-65F5-46F7-949E-3C4845EBA54A}" type="slidenum">
              <a:rPr lang="ru-RU" altLang="ru-RU" smtClean="0"/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4558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108" y="0"/>
            <a:ext cx="1028789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2239" y="2119784"/>
            <a:ext cx="10515600" cy="1325563"/>
          </a:xfrm>
        </p:spPr>
        <p:txBody>
          <a:bodyPr/>
          <a:lstStyle>
            <a:lvl1pPr>
              <a:defRPr>
                <a:latin typeface="Formular" panose="02000000000000000000" pitchFamily="2" charset="-52"/>
              </a:defRPr>
            </a:lvl1pPr>
          </a:lstStyle>
          <a:p>
            <a:r>
              <a:rPr lang="en-US" dirty="0" smtClean="0">
                <a:latin typeface="Formular" panose="02000000000000000000" pitchFamily="2" charset="-52"/>
              </a:rPr>
              <a:t>TITLE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192239" y="3567584"/>
            <a:ext cx="10515600" cy="692150"/>
          </a:xfrm>
        </p:spPr>
        <p:txBody>
          <a:bodyPr/>
          <a:lstStyle>
            <a:lvl1pPr marL="0" indent="0">
              <a:buNone/>
              <a:defRPr>
                <a:latin typeface="Formular" panose="02000000000000000000" pitchFamily="2" charset="-52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9" y="230468"/>
            <a:ext cx="2265875" cy="50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7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B_logo_eng_white.png" descr="RB_logo_eng_white.png">
            <a:extLst>
              <a:ext uri="{FF2B5EF4-FFF2-40B4-BE49-F238E27FC236}">
                <a16:creationId xmlns:a16="http://schemas.microsoft.com/office/drawing/2014/main" id="{F31D4280-742F-C916-454F-6302BBA120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866" r="74422" b="28599"/>
          <a:stretch/>
        </p:blipFill>
        <p:spPr>
          <a:xfrm>
            <a:off x="11536045" y="169590"/>
            <a:ext cx="473075" cy="4510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461" y="169590"/>
            <a:ext cx="508147" cy="50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30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9CD7F3-42D7-4CC7-B0F9-7B07BD8D4F41}" type="slidenum"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2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266" y="4407327"/>
            <a:ext cx="10362659" cy="627992"/>
          </a:xfrm>
        </p:spPr>
        <p:txBody>
          <a:bodyPr/>
          <a:lstStyle>
            <a:lvl1pPr algn="l">
              <a:defRPr sz="4081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266" y="2907443"/>
            <a:ext cx="10362659" cy="1499884"/>
          </a:xfrm>
        </p:spPr>
        <p:txBody>
          <a:bodyPr anchor="b"/>
          <a:lstStyle>
            <a:lvl1pPr marL="0" indent="0">
              <a:buNone/>
              <a:defRPr sz="2041"/>
            </a:lvl1pPr>
            <a:lvl2pPr marL="466481" indent="0">
              <a:buNone/>
              <a:defRPr sz="1837"/>
            </a:lvl2pPr>
            <a:lvl3pPr marL="932962" indent="0">
              <a:buNone/>
              <a:defRPr sz="1632"/>
            </a:lvl3pPr>
            <a:lvl4pPr marL="1399443" indent="0">
              <a:buNone/>
              <a:defRPr sz="1428"/>
            </a:lvl4pPr>
            <a:lvl5pPr marL="1865925" indent="0">
              <a:buNone/>
              <a:defRPr sz="1428"/>
            </a:lvl5pPr>
            <a:lvl6pPr marL="2332406" indent="0">
              <a:buNone/>
              <a:defRPr sz="1428"/>
            </a:lvl6pPr>
            <a:lvl7pPr marL="2798887" indent="0">
              <a:buNone/>
              <a:defRPr sz="1428"/>
            </a:lvl7pPr>
            <a:lvl8pPr marL="3265368" indent="0">
              <a:buNone/>
              <a:defRPr sz="1428"/>
            </a:lvl8pPr>
            <a:lvl9pPr marL="3731849" indent="0">
              <a:buNone/>
              <a:defRPr sz="142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fld id="{EB329DF8-8A04-4415-9620-26D09EDB6337}" type="slidenum">
              <a:rPr lang="ru-RU" altLang="ru-RU" smtClean="0"/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8260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76206" y="1990667"/>
            <a:ext cx="2822841" cy="1247204"/>
          </a:xfrm>
        </p:spPr>
        <p:txBody>
          <a:bodyPr/>
          <a:lstStyle>
            <a:lvl1pPr>
              <a:defRPr sz="2857"/>
            </a:lvl1pPr>
            <a:lvl2pPr>
              <a:defRPr sz="2449"/>
            </a:lvl2pPr>
            <a:lvl3pPr>
              <a:defRPr sz="2041"/>
            </a:lvl3pPr>
            <a:lvl4pPr>
              <a:defRPr sz="1837"/>
            </a:lvl4pPr>
            <a:lvl5pPr>
              <a:defRPr sz="1837"/>
            </a:lvl5pPr>
            <a:lvl6pPr>
              <a:defRPr sz="1837"/>
            </a:lvl6pPr>
            <a:lvl7pPr>
              <a:defRPr sz="1837"/>
            </a:lvl7pPr>
            <a:lvl8pPr>
              <a:defRPr sz="1837"/>
            </a:lvl8pPr>
            <a:lvl9pPr>
              <a:defRPr sz="183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6387" y="1990667"/>
            <a:ext cx="2822843" cy="1247204"/>
          </a:xfrm>
        </p:spPr>
        <p:txBody>
          <a:bodyPr/>
          <a:lstStyle>
            <a:lvl1pPr>
              <a:defRPr sz="2857"/>
            </a:lvl1pPr>
            <a:lvl2pPr>
              <a:defRPr sz="2449"/>
            </a:lvl2pPr>
            <a:lvl3pPr>
              <a:defRPr sz="2041"/>
            </a:lvl3pPr>
            <a:lvl4pPr>
              <a:defRPr sz="1837"/>
            </a:lvl4pPr>
            <a:lvl5pPr>
              <a:defRPr sz="1837"/>
            </a:lvl5pPr>
            <a:lvl6pPr>
              <a:defRPr sz="1837"/>
            </a:lvl6pPr>
            <a:lvl7pPr>
              <a:defRPr sz="1837"/>
            </a:lvl7pPr>
            <a:lvl8pPr>
              <a:defRPr sz="1837"/>
            </a:lvl8pPr>
            <a:lvl9pPr>
              <a:defRPr sz="183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fld id="{75D54D31-662F-414D-BEC6-B3B311EC47C7}" type="slidenum">
              <a:rPr lang="ru-RU" altLang="ru-RU" smtClean="0"/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112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060" y="275356"/>
            <a:ext cx="10973880" cy="29841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060" y="1535519"/>
            <a:ext cx="5386510" cy="639800"/>
          </a:xfrm>
        </p:spPr>
        <p:txBody>
          <a:bodyPr anchor="b"/>
          <a:lstStyle>
            <a:lvl1pPr marL="0" indent="0">
              <a:buNone/>
              <a:defRPr sz="2449" b="1"/>
            </a:lvl1pPr>
            <a:lvl2pPr marL="466481" indent="0">
              <a:buNone/>
              <a:defRPr sz="2041" b="1"/>
            </a:lvl2pPr>
            <a:lvl3pPr marL="932962" indent="0">
              <a:buNone/>
              <a:defRPr sz="1837" b="1"/>
            </a:lvl3pPr>
            <a:lvl4pPr marL="1399443" indent="0">
              <a:buNone/>
              <a:defRPr sz="1632" b="1"/>
            </a:lvl4pPr>
            <a:lvl5pPr marL="1865925" indent="0">
              <a:buNone/>
              <a:defRPr sz="1632" b="1"/>
            </a:lvl5pPr>
            <a:lvl6pPr marL="2332406" indent="0">
              <a:buNone/>
              <a:defRPr sz="1632" b="1"/>
            </a:lvl6pPr>
            <a:lvl7pPr marL="2798887" indent="0">
              <a:buNone/>
              <a:defRPr sz="1632" b="1"/>
            </a:lvl7pPr>
            <a:lvl8pPr marL="3265368" indent="0">
              <a:buNone/>
              <a:defRPr sz="1632" b="1"/>
            </a:lvl8pPr>
            <a:lvl9pPr marL="3731849" indent="0">
              <a:buNone/>
              <a:defRPr sz="163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060" y="2175318"/>
            <a:ext cx="5386510" cy="3950557"/>
          </a:xfrm>
        </p:spPr>
        <p:txBody>
          <a:bodyPr/>
          <a:lstStyle>
            <a:lvl1pPr>
              <a:defRPr sz="2449"/>
            </a:lvl1pPr>
            <a:lvl2pPr>
              <a:defRPr sz="2041"/>
            </a:lvl2pPr>
            <a:lvl3pPr>
              <a:defRPr sz="1837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271" y="1535519"/>
            <a:ext cx="5388670" cy="639800"/>
          </a:xfrm>
        </p:spPr>
        <p:txBody>
          <a:bodyPr anchor="b"/>
          <a:lstStyle>
            <a:lvl1pPr marL="0" indent="0">
              <a:buNone/>
              <a:defRPr sz="2449" b="1"/>
            </a:lvl1pPr>
            <a:lvl2pPr marL="466481" indent="0">
              <a:buNone/>
              <a:defRPr sz="2041" b="1"/>
            </a:lvl2pPr>
            <a:lvl3pPr marL="932962" indent="0">
              <a:buNone/>
              <a:defRPr sz="1837" b="1"/>
            </a:lvl3pPr>
            <a:lvl4pPr marL="1399443" indent="0">
              <a:buNone/>
              <a:defRPr sz="1632" b="1"/>
            </a:lvl4pPr>
            <a:lvl5pPr marL="1865925" indent="0">
              <a:buNone/>
              <a:defRPr sz="1632" b="1"/>
            </a:lvl5pPr>
            <a:lvl6pPr marL="2332406" indent="0">
              <a:buNone/>
              <a:defRPr sz="1632" b="1"/>
            </a:lvl6pPr>
            <a:lvl7pPr marL="2798887" indent="0">
              <a:buNone/>
              <a:defRPr sz="1632" b="1"/>
            </a:lvl7pPr>
            <a:lvl8pPr marL="3265368" indent="0">
              <a:buNone/>
              <a:defRPr sz="1632" b="1"/>
            </a:lvl8pPr>
            <a:lvl9pPr marL="3731849" indent="0">
              <a:buNone/>
              <a:defRPr sz="163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4271" y="2175318"/>
            <a:ext cx="5388670" cy="3950557"/>
          </a:xfrm>
        </p:spPr>
        <p:txBody>
          <a:bodyPr/>
          <a:lstStyle>
            <a:lvl1pPr>
              <a:defRPr sz="2449"/>
            </a:lvl1pPr>
            <a:lvl2pPr>
              <a:defRPr sz="2041"/>
            </a:lvl2pPr>
            <a:lvl3pPr>
              <a:defRPr sz="1837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fld id="{7CE92A70-3B22-487C-AFB4-4B8445D2B54B}" type="slidenum">
              <a:rPr lang="ru-RU" altLang="ru-RU" smtClean="0"/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8837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fld id="{7F82EEF5-4ABC-4F0B-B1DD-D134A36C7C75}" type="slidenum">
              <a:rPr lang="ru-RU" altLang="ru-RU" smtClean="0"/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8718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fld id="{BD244106-EF01-4C3B-B77D-60DB6E511BCD}" type="slidenum">
              <a:rPr lang="ru-RU" altLang="ru-RU" smtClean="0"/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1716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060" y="1121035"/>
            <a:ext cx="4010726" cy="314060"/>
          </a:xfrm>
        </p:spPr>
        <p:txBody>
          <a:bodyPr anchor="b"/>
          <a:lstStyle>
            <a:lvl1pPr algn="l">
              <a:defRPr sz="2041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651" y="273738"/>
            <a:ext cx="6816289" cy="5852138"/>
          </a:xfrm>
        </p:spPr>
        <p:txBody>
          <a:bodyPr/>
          <a:lstStyle>
            <a:lvl1pPr>
              <a:defRPr sz="3265"/>
            </a:lvl1pPr>
            <a:lvl2pPr>
              <a:defRPr sz="2857"/>
            </a:lvl2pPr>
            <a:lvl3pPr>
              <a:defRPr sz="2449"/>
            </a:lvl3pPr>
            <a:lvl4pPr>
              <a:defRPr sz="2041"/>
            </a:lvl4pPr>
            <a:lvl5pPr>
              <a:defRPr sz="2041"/>
            </a:lvl5pPr>
            <a:lvl6pPr>
              <a:defRPr sz="2041"/>
            </a:lvl6pPr>
            <a:lvl7pPr>
              <a:defRPr sz="2041"/>
            </a:lvl7pPr>
            <a:lvl8pPr>
              <a:defRPr sz="2041"/>
            </a:lvl8pPr>
            <a:lvl9pPr>
              <a:defRPr sz="204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060" y="1435094"/>
            <a:ext cx="4010726" cy="4690781"/>
          </a:xfrm>
        </p:spPr>
        <p:txBody>
          <a:bodyPr/>
          <a:lstStyle>
            <a:lvl1pPr marL="0" indent="0">
              <a:buNone/>
              <a:defRPr sz="1428"/>
            </a:lvl1pPr>
            <a:lvl2pPr marL="466481" indent="0">
              <a:buNone/>
              <a:defRPr sz="1224"/>
            </a:lvl2pPr>
            <a:lvl3pPr marL="932962" indent="0">
              <a:buNone/>
              <a:defRPr sz="1020"/>
            </a:lvl3pPr>
            <a:lvl4pPr marL="1399443" indent="0">
              <a:buNone/>
              <a:defRPr sz="918"/>
            </a:lvl4pPr>
            <a:lvl5pPr marL="1865925" indent="0">
              <a:buNone/>
              <a:defRPr sz="918"/>
            </a:lvl5pPr>
            <a:lvl6pPr marL="2332406" indent="0">
              <a:buNone/>
              <a:defRPr sz="918"/>
            </a:lvl6pPr>
            <a:lvl7pPr marL="2798887" indent="0">
              <a:buNone/>
              <a:defRPr sz="918"/>
            </a:lvl7pPr>
            <a:lvl8pPr marL="3265368" indent="0">
              <a:buNone/>
              <a:defRPr sz="918"/>
            </a:lvl8pPr>
            <a:lvl9pPr marL="3731849" indent="0">
              <a:buNone/>
              <a:defRPr sz="91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fld id="{8E5C722E-E00C-4736-861D-1DFFF749C059}" type="slidenum">
              <a:rPr lang="ru-RU" altLang="ru-RU" smtClean="0"/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0208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726" y="5053775"/>
            <a:ext cx="7315200" cy="314060"/>
          </a:xfrm>
        </p:spPr>
        <p:txBody>
          <a:bodyPr anchor="b"/>
          <a:lstStyle>
            <a:lvl1pPr algn="l">
              <a:defRPr sz="2041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726" y="612264"/>
            <a:ext cx="7315200" cy="4115772"/>
          </a:xfrm>
        </p:spPr>
        <p:txBody>
          <a:bodyPr/>
          <a:lstStyle>
            <a:lvl1pPr marL="0" indent="0">
              <a:buNone/>
              <a:defRPr sz="3265"/>
            </a:lvl1pPr>
            <a:lvl2pPr marL="466481" indent="0">
              <a:buNone/>
              <a:defRPr sz="2857"/>
            </a:lvl2pPr>
            <a:lvl3pPr marL="932962" indent="0">
              <a:buNone/>
              <a:defRPr sz="2449"/>
            </a:lvl3pPr>
            <a:lvl4pPr marL="1399443" indent="0">
              <a:buNone/>
              <a:defRPr sz="2041"/>
            </a:lvl4pPr>
            <a:lvl5pPr marL="1865925" indent="0">
              <a:buNone/>
              <a:defRPr sz="2041"/>
            </a:lvl5pPr>
            <a:lvl6pPr marL="2332406" indent="0">
              <a:buNone/>
              <a:defRPr sz="2041"/>
            </a:lvl6pPr>
            <a:lvl7pPr marL="2798887" indent="0">
              <a:buNone/>
              <a:defRPr sz="2041"/>
            </a:lvl7pPr>
            <a:lvl8pPr marL="3265368" indent="0">
              <a:buNone/>
              <a:defRPr sz="2041"/>
            </a:lvl8pPr>
            <a:lvl9pPr marL="3731849" indent="0">
              <a:buNone/>
              <a:defRPr sz="2041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726" y="5367835"/>
            <a:ext cx="7315200" cy="805014"/>
          </a:xfrm>
        </p:spPr>
        <p:txBody>
          <a:bodyPr/>
          <a:lstStyle>
            <a:lvl1pPr marL="0" indent="0">
              <a:buNone/>
              <a:defRPr sz="1428"/>
            </a:lvl1pPr>
            <a:lvl2pPr marL="466481" indent="0">
              <a:buNone/>
              <a:defRPr sz="1224"/>
            </a:lvl2pPr>
            <a:lvl3pPr marL="932962" indent="0">
              <a:buNone/>
              <a:defRPr sz="1020"/>
            </a:lvl3pPr>
            <a:lvl4pPr marL="1399443" indent="0">
              <a:buNone/>
              <a:defRPr sz="918"/>
            </a:lvl4pPr>
            <a:lvl5pPr marL="1865925" indent="0">
              <a:buNone/>
              <a:defRPr sz="918"/>
            </a:lvl5pPr>
            <a:lvl6pPr marL="2332406" indent="0">
              <a:buNone/>
              <a:defRPr sz="918"/>
            </a:lvl6pPr>
            <a:lvl7pPr marL="2798887" indent="0">
              <a:buNone/>
              <a:defRPr sz="918"/>
            </a:lvl7pPr>
            <a:lvl8pPr marL="3265368" indent="0">
              <a:buNone/>
              <a:defRPr sz="918"/>
            </a:lvl8pPr>
            <a:lvl9pPr marL="3731849" indent="0">
              <a:buNone/>
              <a:defRPr sz="91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fld id="{9779FE6C-F509-44B7-8F5C-7667D2457A70}" type="slidenum">
              <a:rPr lang="ru-RU" altLang="ru-RU" smtClean="0"/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465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29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Relationship Id="rId27" Type="http://schemas.openxmlformats.org/officeDocument/2006/relationships/tags" Target="../tags/tag8.xml"/><Relationship Id="rId30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6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291" hidden="1"/>
          <p:cNvGraphicFramePr>
            <a:graphicFrameLocks/>
          </p:cNvGraphicFramePr>
          <p:nvPr userDrawn="1">
            <p:custDataLst>
              <p:tags r:id="rId20"/>
            </p:custData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" name="think-cell Slide" r:id="rId29" imgW="0" imgH="0" progId="TCLayout.ActiveDocument.1">
                  <p:embed/>
                </p:oleObj>
              </mc:Choice>
              <mc:Fallback>
                <p:oleObj name="think-cell Slide" r:id="rId29" imgW="0" imgH="0" progId="TCLayout.ActiveDocument.1">
                  <p:embed/>
                  <p:pic>
                    <p:nvPicPr>
                      <p:cNvPr id="1026" name="Rectangle 291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McK 2. Slide Title"/>
          <p:cNvSpPr>
            <a:spLocks noGrp="1" noChangeArrowheads="1"/>
          </p:cNvSpPr>
          <p:nvPr>
            <p:ph type="title"/>
            <p:custDataLst>
              <p:tags r:id="rId21"/>
            </p:custDataLst>
          </p:nvPr>
        </p:nvSpPr>
        <p:spPr bwMode="auto">
          <a:xfrm>
            <a:off x="161985" y="234864"/>
            <a:ext cx="11725485" cy="29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zh-CN" smtClean="0"/>
              <a:t>Click to edit Master title style</a:t>
            </a:r>
          </a:p>
        </p:txBody>
      </p:sp>
      <p:sp>
        <p:nvSpPr>
          <p:cNvPr id="1076" name="McK 1. On-page tracker" hidden="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1986" y="27536"/>
            <a:ext cx="876843" cy="21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0" marR="0" lvl="0" indent="0" algn="l" defTabSz="93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28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TRACKER</a:t>
            </a:r>
          </a:p>
        </p:txBody>
      </p:sp>
      <p:sp>
        <p:nvSpPr>
          <p:cNvPr id="1032" name="McK 3. Unit of measur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61985" y="542615"/>
            <a:ext cx="4973989" cy="2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28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Unit of measure</a:t>
            </a:r>
          </a:p>
        </p:txBody>
      </p:sp>
      <p:grpSp>
        <p:nvGrpSpPr>
          <p:cNvPr id="1031" name="McK Slide Elements"/>
          <p:cNvGrpSpPr>
            <a:grpSpLocks/>
          </p:cNvGrpSpPr>
          <p:nvPr userDrawn="1"/>
        </p:nvGrpSpPr>
        <p:grpSpPr bwMode="auto">
          <a:xfrm>
            <a:off x="161985" y="6198769"/>
            <a:ext cx="11630454" cy="526418"/>
            <a:chOff x="75" y="3827"/>
            <a:chExt cx="5385" cy="325"/>
          </a:xfrm>
        </p:grpSpPr>
        <p:sp>
          <p:nvSpPr>
            <p:cNvPr id="1151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27"/>
              <a:ext cx="5385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106902" marR="0" lvl="0" indent="-106902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 Сноска</a:t>
              </a:r>
            </a:p>
          </p:txBody>
        </p:sp>
        <p:sp>
          <p:nvSpPr>
            <p:cNvPr id="1154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3"/>
              <a:ext cx="4323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796905" marR="0" lvl="0" indent="-796905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5286" algn="l"/>
                </a:tabLst>
                <a:defRPr/>
              </a:pPr>
              <a:r>
                <a:rPr kumimoji="0" lang="ru-RU" sz="102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ИСТОЧНИК: источник</a:t>
              </a:r>
            </a:p>
          </p:txBody>
        </p:sp>
      </p:grpSp>
      <p:grpSp>
        <p:nvGrpSpPr>
          <p:cNvPr id="2" name="ACET" hidden="1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1976207" y="1137061"/>
            <a:ext cx="5801189" cy="531276"/>
            <a:chOff x="915" y="702"/>
            <a:chExt cx="2686" cy="328"/>
          </a:xfrm>
        </p:grpSpPr>
        <p:cxnSp>
          <p:nvCxnSpPr>
            <p:cNvPr id="1039" name="AutoShape 249" hidden="1"/>
            <p:cNvCxnSpPr>
              <a:cxnSpLocks noChangeShapeType="1"/>
              <a:stCxn id="1274" idx="4"/>
              <a:endCxn id="1274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74" name="AutoShape 250" hidden="1"/>
            <p:cNvSpPr>
              <a:spLocks noChangeArrowheads="1"/>
            </p:cNvSpPr>
            <p:nvPr/>
          </p:nvSpPr>
          <p:spPr bwMode="auto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18288" anchor="b">
              <a:spAutoFit/>
            </a:bodyPr>
            <a:lstStyle/>
            <a:p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32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Название документа</a:t>
              </a:r>
            </a:p>
            <a:p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32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Unit of measure</a:t>
              </a:r>
            </a:p>
          </p:txBody>
        </p:sp>
      </p:grpSp>
      <p:sp>
        <p:nvSpPr>
          <p:cNvPr id="1304" name="Rectangle 280"/>
          <p:cNvSpPr>
            <a:spLocks noGrp="1" noChangeArrowheads="1"/>
          </p:cNvSpPr>
          <p:nvPr>
            <p:ph type="sldNum" sz="quarter" idx="4"/>
            <p:custDataLst>
              <p:tags r:id="rId25"/>
            </p:custDataLst>
          </p:nvPr>
        </p:nvSpPr>
        <p:spPr bwMode="auto">
          <a:xfrm>
            <a:off x="11768682" y="6566446"/>
            <a:ext cx="265653" cy="15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20" b="0">
                <a:solidFill>
                  <a:srgbClr val="000000"/>
                </a:solidFill>
              </a:defRPr>
            </a:lvl1pPr>
          </a:lstStyle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fld id="{BB4EC44C-A170-4F1A-A46F-85F822B2D0B8}" type="slidenum">
              <a:rPr lang="ru-RU" altLang="ru-RU" smtClean="0"/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ru-RU" altLang="ru-RU" smtClean="0"/>
              <a:t> </a:t>
            </a:r>
          </a:p>
        </p:txBody>
      </p:sp>
      <p:sp>
        <p:nvSpPr>
          <p:cNvPr id="1308" name="Working Draft" hidden="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11219326" y="2765591"/>
            <a:ext cx="1755289" cy="9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0" marR="0" lvl="0" indent="0" algn="l" defTabSz="93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1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Working Draft - Last Modified 13.08.2010 11:06:11</a:t>
            </a:r>
            <a:endParaRPr kumimoji="0" lang="ru-RU" sz="163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09" name="Printed" hidden="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5400000">
            <a:off x="11602444" y="4301109"/>
            <a:ext cx="989053" cy="9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0" marR="0" lvl="0" indent="0" algn="l" defTabSz="93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1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Printed 09.08.2010 17:17:07</a:t>
            </a:r>
            <a:endParaRPr kumimoji="0" lang="ru-RU" sz="163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  <p:custDataLst>
              <p:tags r:id="rId28"/>
            </p:custDataLst>
          </p:nvPr>
        </p:nvSpPr>
        <p:spPr bwMode="auto">
          <a:xfrm>
            <a:off x="1976207" y="1990667"/>
            <a:ext cx="5853024" cy="124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text styles</a:t>
            </a:r>
          </a:p>
          <a:p>
            <a:pPr lvl="1"/>
            <a:r>
              <a:rPr lang="ru-RU" altLang="ru-RU" smtClean="0"/>
              <a:t>Second level</a:t>
            </a:r>
          </a:p>
          <a:p>
            <a:pPr lvl="2"/>
            <a:r>
              <a:rPr lang="ru-RU" altLang="ru-RU" smtClean="0"/>
              <a:t>Third level</a:t>
            </a:r>
          </a:p>
          <a:p>
            <a:pPr lvl="3"/>
            <a:r>
              <a:rPr lang="ru-RU" altLang="ru-RU" smtClean="0"/>
              <a:t>Fourth level</a:t>
            </a:r>
          </a:p>
          <a:p>
            <a:pPr lvl="4"/>
            <a:r>
              <a:rPr lang="ru-RU" altLang="ru-RU" smtClean="0"/>
              <a:t>Fifth level</a:t>
            </a:r>
          </a:p>
        </p:txBody>
      </p:sp>
      <p:pic>
        <p:nvPicPr>
          <p:cNvPr id="1037" name="Picture 962" descr="logo_nomos_new___"/>
          <p:cNvPicPr>
            <a:picLocks noChangeAspect="1" noChangeArrowheads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079" y="119862"/>
            <a:ext cx="1848778" cy="58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8" name="Rectangle 964"/>
          <p:cNvSpPr>
            <a:spLocks noChangeArrowheads="1"/>
          </p:cNvSpPr>
          <p:nvPr userDrawn="1"/>
        </p:nvSpPr>
        <p:spPr bwMode="auto">
          <a:xfrm>
            <a:off x="641457" y="6691167"/>
            <a:ext cx="10997637" cy="155496"/>
          </a:xfrm>
          <a:prstGeom prst="rect">
            <a:avLst/>
          </a:prstGeom>
          <a:solidFill>
            <a:srgbClr val="0066CC"/>
          </a:solidFill>
          <a:ln w="9525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3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2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84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hf hdr="0" ftr="0" dt="0"/>
  <p:txStyles>
    <p:titleStyle>
      <a:lvl1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pitchFamily="34" charset="0"/>
        </a:defRPr>
      </a:lvl2pPr>
      <a:lvl3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pitchFamily="34" charset="0"/>
        </a:defRPr>
      </a:lvl3pPr>
      <a:lvl4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pitchFamily="34" charset="0"/>
        </a:defRPr>
      </a:lvl4pPr>
      <a:lvl5pPr algn="l" defTabSz="913526" rtl="0" eaLnBrk="0" fontAlgn="base" hangingPunct="0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pitchFamily="34" charset="0"/>
        </a:defRPr>
      </a:lvl5pPr>
      <a:lvl6pPr marL="466481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pitchFamily="34" charset="0"/>
        </a:defRPr>
      </a:lvl6pPr>
      <a:lvl7pPr marL="932962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pitchFamily="34" charset="0"/>
        </a:defRPr>
      </a:lvl7pPr>
      <a:lvl8pPr marL="1399443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pitchFamily="34" charset="0"/>
        </a:defRPr>
      </a:lvl8pPr>
      <a:lvl9pPr marL="1865925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pitchFamily="34" charset="0"/>
        </a:defRPr>
      </a:lvl9pPr>
    </p:titleStyle>
    <p:bodyStyle>
      <a:lvl1pPr marL="349861" indent="-349861" algn="l" defTabSz="913526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32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▪"/>
        <a:defRPr sz="1632">
          <a:solidFill>
            <a:schemeClr val="tx1"/>
          </a:solidFill>
          <a:latin typeface="+mn-lt"/>
        </a:defRPr>
      </a:lvl2pPr>
      <a:lvl3pPr marL="466481" indent="-267255" algn="l" defTabSz="913526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sz="1632">
          <a:solidFill>
            <a:schemeClr val="tx1"/>
          </a:solidFill>
          <a:latin typeface="+mn-lt"/>
        </a:defRPr>
      </a:lvl3pPr>
      <a:lvl4pPr marL="626835" indent="-158733" algn="l" defTabSz="913526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sz="1632">
          <a:solidFill>
            <a:schemeClr val="tx1"/>
          </a:solidFill>
          <a:latin typeface="+mn-lt"/>
        </a:defRPr>
      </a:lvl4pPr>
      <a:lvl5pPr marL="761271" indent="-132818" algn="l" defTabSz="913526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1632">
          <a:solidFill>
            <a:schemeClr val="tx1"/>
          </a:solidFill>
          <a:latin typeface="+mn-lt"/>
        </a:defRPr>
      </a:lvl5pPr>
      <a:lvl6pPr marL="1227752" indent="-132818" algn="l" defTabSz="913526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32">
          <a:solidFill>
            <a:schemeClr val="tx1"/>
          </a:solidFill>
          <a:latin typeface="+mn-lt"/>
        </a:defRPr>
      </a:lvl6pPr>
      <a:lvl7pPr marL="1694234" indent="-132818" algn="l" defTabSz="913526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32">
          <a:solidFill>
            <a:schemeClr val="tx1"/>
          </a:solidFill>
          <a:latin typeface="+mn-lt"/>
        </a:defRPr>
      </a:lvl7pPr>
      <a:lvl8pPr marL="2160715" indent="-132818" algn="l" defTabSz="913526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32">
          <a:solidFill>
            <a:schemeClr val="tx1"/>
          </a:solidFill>
          <a:latin typeface="+mn-lt"/>
        </a:defRPr>
      </a:lvl8pPr>
      <a:lvl9pPr marL="2627196" indent="-132818" algn="l" defTabSz="913526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32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B4602-5C1A-2DC0-DF94-F07F75C59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B36336-A677-CFB8-CDF7-42E563FA0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AA21EA-E89C-39C3-2A77-092C675510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FORMULAR-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0AA43-19CE-4B99-890C-869DAD308769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14BC7C-300D-D694-E49A-A08D80DF58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FORMULAR-LIGHT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22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3EC9E2-E3E2-B34F-10F4-9191EF46F2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FORMULAR-LIGHT" panose="02000000000000000000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B41776-57F8-B84D-A794-A565EA6A420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270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8" r:id="rId3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Formular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Formular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Formular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Formular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Formular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Formular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B4602-5C1A-2DC0-DF94-F07F75C59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B36336-A677-CFB8-CDF7-42E563FA0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AA21EA-E89C-39C3-2A77-092C675510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FORMULAR-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0AA43-19CE-4B99-890C-869DAD308769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14BC7C-300D-D694-E49A-A08D80DF58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FORMULAR-LIGHT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22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3EC9E2-E3E2-B34F-10F4-9191EF46F2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FORMULAR-LIGHT" panose="02000000000000000000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B41776-57F8-B84D-A794-A565EA6A420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11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2" r:id="rId2"/>
    <p:sldLayoutId id="2147483763" r:id="rId3"/>
    <p:sldLayoutId id="2147483769" r:id="rId4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Formular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Formular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Formular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Formular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Formular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Formular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B4602-5C1A-2DC0-DF94-F07F75C59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B36336-A677-CFB8-CDF7-42E563FA0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AA21EA-E89C-39C3-2A77-092C675510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FORMULAR-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0AA43-19CE-4B99-890C-869DAD308769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14BC7C-300D-D694-E49A-A08D80DF58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FORMULAR-LIGHT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22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3EC9E2-E3E2-B34F-10F4-9191EF46F2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FORMULAR-LIGHT" panose="02000000000000000000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B41776-57F8-B84D-A794-A565EA6A420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54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7" r:id="rId2"/>
    <p:sldLayoutId id="2147483768" r:id="rId3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Formular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Formular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Formular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Formular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Formular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Formular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jp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6" Type="http://schemas.openxmlformats.org/officeDocument/2006/relationships/image" Target="../media/image18.jp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5" Type="http://schemas.openxmlformats.org/officeDocument/2006/relationships/hyperlink" Target="https://realistbank.ru/business/rko/" TargetMode="Externa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6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3.png"/><Relationship Id="rId12" Type="http://schemas.microsoft.com/office/2007/relationships/hdphoto" Target="../media/hdphoto4.wdp"/><Relationship Id="rId2" Type="http://schemas.openxmlformats.org/officeDocument/2006/relationships/slideLayout" Target="../slideLayouts/slideLayout2.xml"/><Relationship Id="rId16" Type="http://schemas.microsoft.com/office/2007/relationships/hdphoto" Target="../media/hdphoto6.wdp"/><Relationship Id="rId1" Type="http://schemas.openxmlformats.org/officeDocument/2006/relationships/tags" Target="../tags/tag42.xml"/><Relationship Id="rId6" Type="http://schemas.microsoft.com/office/2007/relationships/hdphoto" Target="../media/hdphoto1.wdp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5" Type="http://schemas.openxmlformats.org/officeDocument/2006/relationships/image" Target="../media/image37.png"/><Relationship Id="rId10" Type="http://schemas.microsoft.com/office/2007/relationships/hdphoto" Target="../media/hdphoto3.wdp"/><Relationship Id="rId4" Type="http://schemas.openxmlformats.org/officeDocument/2006/relationships/image" Target="../media/image14.PNG"/><Relationship Id="rId9" Type="http://schemas.openxmlformats.org/officeDocument/2006/relationships/image" Target="../media/image34.png"/><Relationship Id="rId1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6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3.png"/><Relationship Id="rId12" Type="http://schemas.microsoft.com/office/2007/relationships/hdphoto" Target="../media/hdphoto4.wdp"/><Relationship Id="rId2" Type="http://schemas.openxmlformats.org/officeDocument/2006/relationships/slideLayout" Target="../slideLayouts/slideLayout2.xml"/><Relationship Id="rId16" Type="http://schemas.microsoft.com/office/2007/relationships/hdphoto" Target="../media/hdphoto6.wdp"/><Relationship Id="rId1" Type="http://schemas.openxmlformats.org/officeDocument/2006/relationships/tags" Target="../tags/tag43.xml"/><Relationship Id="rId6" Type="http://schemas.microsoft.com/office/2007/relationships/hdphoto" Target="../media/hdphoto1.wdp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5" Type="http://schemas.openxmlformats.org/officeDocument/2006/relationships/image" Target="../media/image37.png"/><Relationship Id="rId10" Type="http://schemas.microsoft.com/office/2007/relationships/hdphoto" Target="../media/hdphoto3.wdp"/><Relationship Id="rId4" Type="http://schemas.openxmlformats.org/officeDocument/2006/relationships/image" Target="../media/image14.PNG"/><Relationship Id="rId9" Type="http://schemas.openxmlformats.org/officeDocument/2006/relationships/image" Target="../media/image34.png"/><Relationship Id="rId1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6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3.png"/><Relationship Id="rId12" Type="http://schemas.microsoft.com/office/2007/relationships/hdphoto" Target="../media/hdphoto4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6" Type="http://schemas.microsoft.com/office/2007/relationships/hdphoto" Target="../media/hdphoto1.wdp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microsoft.com/office/2007/relationships/hdphoto" Target="../media/hdphoto3.wdp"/><Relationship Id="rId4" Type="http://schemas.openxmlformats.org/officeDocument/2006/relationships/image" Target="../media/image14.PNG"/><Relationship Id="rId9" Type="http://schemas.openxmlformats.org/officeDocument/2006/relationships/image" Target="../media/image34.png"/><Relationship Id="rId1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6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3.png"/><Relationship Id="rId12" Type="http://schemas.microsoft.com/office/2007/relationships/hdphoto" Target="../media/hdphoto4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6" Type="http://schemas.microsoft.com/office/2007/relationships/hdphoto" Target="../media/hdphoto1.wdp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microsoft.com/office/2007/relationships/hdphoto" Target="../media/hdphoto3.wdp"/><Relationship Id="rId4" Type="http://schemas.openxmlformats.org/officeDocument/2006/relationships/image" Target="../media/image14.PNG"/><Relationship Id="rId9" Type="http://schemas.openxmlformats.org/officeDocument/2006/relationships/image" Target="../media/image34.png"/><Relationship Id="rId1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realistbank.ru/business/rko/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realistbank.ru/business/operatsii-po-ved/" TargetMode="External"/><Relationship Id="rId5" Type="http://schemas.openxmlformats.org/officeDocument/2006/relationships/hyperlink" Target="https://realistbank.ru/individuals/mortgage-business/" TargetMode="External"/><Relationship Id="rId4" Type="http://schemas.openxmlformats.org/officeDocument/2006/relationships/hyperlink" Target="https://realistbank.ru/business/overdraft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5" Type="http://schemas.openxmlformats.org/officeDocument/2006/relationships/image" Target="../media/image38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s://realistbank.ru/business/rko/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realistbank.ru/business/operatsii-po-ved/" TargetMode="External"/><Relationship Id="rId5" Type="http://schemas.openxmlformats.org/officeDocument/2006/relationships/hyperlink" Target="https://realistbank.ru/individuals/mortgage-business/" TargetMode="External"/><Relationship Id="rId4" Type="http://schemas.openxmlformats.org/officeDocument/2006/relationships/hyperlink" Target="https://realistbank.ru/business/overdraf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0.xml"/><Relationship Id="rId6" Type="http://schemas.openxmlformats.org/officeDocument/2006/relationships/image" Target="../media/image15.png"/><Relationship Id="rId5" Type="http://schemas.openxmlformats.org/officeDocument/2006/relationships/hyperlink" Target="https://realistbank.ru/business/rko/" TargetMode="Externa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6" Type="http://schemas.openxmlformats.org/officeDocument/2006/relationships/image" Target="../media/image16.png"/><Relationship Id="rId5" Type="http://schemas.openxmlformats.org/officeDocument/2006/relationships/hyperlink" Target="https://realistbank.ru/business/rko/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7"/>
          <p:cNvSpPr txBox="1">
            <a:spLocks/>
          </p:cNvSpPr>
          <p:nvPr/>
        </p:nvSpPr>
        <p:spPr>
          <a:xfrm>
            <a:off x="247650" y="4171950"/>
            <a:ext cx="8228401" cy="1577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solidFill>
                  <a:srgbClr val="102C51"/>
                </a:solidFill>
              </a:rPr>
              <a:t>Основные условия кредитных и </a:t>
            </a:r>
            <a:r>
              <a:rPr lang="ru-RU" sz="4000" dirty="0" err="1" smtClean="0">
                <a:solidFill>
                  <a:srgbClr val="102C51"/>
                </a:solidFill>
              </a:rPr>
              <a:t>некредитных</a:t>
            </a:r>
            <a:r>
              <a:rPr lang="ru-RU" sz="4000" dirty="0" smtClean="0">
                <a:solidFill>
                  <a:srgbClr val="102C51"/>
                </a:solidFill>
              </a:rPr>
              <a:t> продуктов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02C51"/>
              </a:solidFill>
              <a:effectLst/>
              <a:uLnTx/>
              <a:uFillTx/>
            </a:endParaRPr>
          </a:p>
        </p:txBody>
      </p:sp>
      <p:sp>
        <p:nvSpPr>
          <p:cNvPr id="7" name="Объект 19"/>
          <p:cNvSpPr txBox="1">
            <a:spLocks/>
          </p:cNvSpPr>
          <p:nvPr/>
        </p:nvSpPr>
        <p:spPr>
          <a:xfrm>
            <a:off x="247650" y="5982391"/>
            <a:ext cx="12034581" cy="6921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Formular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Formular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Formular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Formular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Formular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02C51"/>
                </a:solidFill>
                <a:effectLst/>
                <a:uLnTx/>
                <a:uFillTx/>
                <a:latin typeface="Formular" panose="02000000000000000000" pitchFamily="2" charset="0"/>
                <a:ea typeface="+mn-ea"/>
                <a:cs typeface="+mn-cs"/>
              </a:rPr>
              <a:t>ДРМСБ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02C51"/>
                </a:solidFill>
                <a:effectLst/>
                <a:uLnTx/>
                <a:uFillTx/>
                <a:latin typeface="Formular" panose="02000000000000000000" pitchFamily="2" charset="0"/>
                <a:ea typeface="+mn-ea"/>
                <a:cs typeface="+mn-cs"/>
              </a:rPr>
              <a:t>202</a:t>
            </a:r>
            <a:r>
              <a:rPr lang="ru-RU" dirty="0">
                <a:solidFill>
                  <a:srgbClr val="102C51"/>
                </a:solidFill>
              </a:rPr>
              <a:t>4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102C5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12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fld id="{5BDE3E92-56AF-4B7B-B802-0E8D6DC059C7}" type="slidenum">
              <a:rPr lang="ru-RU" altLang="ru-RU">
                <a:latin typeface="Arial" panose="020B0604020202020204" pitchFamily="34" charset="0"/>
              </a:rPr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r>
              <a:rPr lang="ru-RU" altLang="ru-RU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825624" y="169074"/>
            <a:ext cx="8518028" cy="36933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3239" defTabSz="932962" eaLnBrk="1" hangingPunct="1"/>
            <a:r>
              <a:rPr lang="ru-RU" altLang="ru-RU" sz="2400" dirty="0">
                <a:latin typeface="Formular" panose="02000000000000000000"/>
              </a:rPr>
              <a:t>И</a:t>
            </a:r>
            <a:r>
              <a:rPr lang="ru-RU" altLang="ru-RU" sz="2400" dirty="0" smtClean="0">
                <a:latin typeface="Formular" panose="02000000000000000000"/>
              </a:rPr>
              <a:t>сходящие и входящие платежи в валюте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139" y="166835"/>
            <a:ext cx="314369" cy="285790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8681328" y="4897870"/>
            <a:ext cx="3220180" cy="1098280"/>
            <a:chOff x="5429291" y="5742892"/>
            <a:chExt cx="3372356" cy="1077125"/>
          </a:xfrm>
        </p:grpSpPr>
        <p:sp>
          <p:nvSpPr>
            <p:cNvPr id="16" name="Полилиния 15"/>
            <p:cNvSpPr/>
            <p:nvPr/>
          </p:nvSpPr>
          <p:spPr>
            <a:xfrm>
              <a:off x="6156210" y="5931298"/>
              <a:ext cx="2645437" cy="826760"/>
            </a:xfrm>
            <a:custGeom>
              <a:avLst/>
              <a:gdLst>
                <a:gd name="connsiteX0" fmla="*/ 0 w 2676815"/>
                <a:gd name="connsiteY0" fmla="*/ 119650 h 717888"/>
                <a:gd name="connsiteX1" fmla="*/ 119650 w 2676815"/>
                <a:gd name="connsiteY1" fmla="*/ 0 h 717888"/>
                <a:gd name="connsiteX2" fmla="*/ 2557165 w 2676815"/>
                <a:gd name="connsiteY2" fmla="*/ 0 h 717888"/>
                <a:gd name="connsiteX3" fmla="*/ 2676815 w 2676815"/>
                <a:gd name="connsiteY3" fmla="*/ 119650 h 717888"/>
                <a:gd name="connsiteX4" fmla="*/ 2676815 w 2676815"/>
                <a:gd name="connsiteY4" fmla="*/ 598238 h 717888"/>
                <a:gd name="connsiteX5" fmla="*/ 2557165 w 2676815"/>
                <a:gd name="connsiteY5" fmla="*/ 717888 h 717888"/>
                <a:gd name="connsiteX6" fmla="*/ 119650 w 2676815"/>
                <a:gd name="connsiteY6" fmla="*/ 717888 h 717888"/>
                <a:gd name="connsiteX7" fmla="*/ 0 w 2676815"/>
                <a:gd name="connsiteY7" fmla="*/ 598238 h 717888"/>
                <a:gd name="connsiteX8" fmla="*/ 0 w 2676815"/>
                <a:gd name="connsiteY8" fmla="*/ 119650 h 717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6815" h="717888">
                  <a:moveTo>
                    <a:pt x="0" y="119650"/>
                  </a:moveTo>
                  <a:cubicBezTo>
                    <a:pt x="0" y="53569"/>
                    <a:pt x="53569" y="0"/>
                    <a:pt x="119650" y="0"/>
                  </a:cubicBezTo>
                  <a:lnTo>
                    <a:pt x="2557165" y="0"/>
                  </a:lnTo>
                  <a:cubicBezTo>
                    <a:pt x="2623246" y="0"/>
                    <a:pt x="2676815" y="53569"/>
                    <a:pt x="2676815" y="119650"/>
                  </a:cubicBezTo>
                  <a:lnTo>
                    <a:pt x="2676815" y="598238"/>
                  </a:lnTo>
                  <a:cubicBezTo>
                    <a:pt x="2676815" y="664319"/>
                    <a:pt x="2623246" y="717888"/>
                    <a:pt x="2557165" y="717888"/>
                  </a:cubicBezTo>
                  <a:lnTo>
                    <a:pt x="119650" y="717888"/>
                  </a:lnTo>
                  <a:cubicBezTo>
                    <a:pt x="53569" y="717888"/>
                    <a:pt x="0" y="664319"/>
                    <a:pt x="0" y="598238"/>
                  </a:cubicBezTo>
                  <a:lnTo>
                    <a:pt x="0" y="119650"/>
                  </a:lnTo>
                  <a:close/>
                </a:path>
              </a:pathLst>
            </a:custGeom>
            <a:solidFill>
              <a:srgbClr val="01438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1637" tIns="88384" rIns="88384" bIns="8838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bg1"/>
                  </a:solidFill>
                  <a:latin typeface="Formular" panose="02000000000000000000" pitchFamily="2" charset="-52"/>
                </a:rPr>
                <a:t>Белорусский рубль (</a:t>
              </a:r>
              <a:r>
                <a:rPr lang="en-US" sz="1200" b="1" kern="1200" dirty="0" smtClean="0">
                  <a:solidFill>
                    <a:schemeClr val="bg1"/>
                  </a:solidFill>
                  <a:latin typeface="Formular" panose="02000000000000000000" pitchFamily="2" charset="-52"/>
                </a:rPr>
                <a:t>BYN</a:t>
              </a:r>
              <a:r>
                <a:rPr lang="ru-RU" sz="1200" b="1" kern="1200" dirty="0" smtClean="0">
                  <a:solidFill>
                    <a:schemeClr val="bg1"/>
                  </a:solidFill>
                  <a:latin typeface="Formular" panose="02000000000000000000" pitchFamily="2" charset="-52"/>
                </a:rPr>
                <a:t>)</a:t>
              </a:r>
              <a:endParaRPr lang="ru-RU" sz="1200" kern="1200" dirty="0">
                <a:solidFill>
                  <a:schemeClr val="bg1"/>
                </a:solidFill>
                <a:latin typeface="Formular" panose="02000000000000000000" pitchFamily="2" charset="-52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5429291" y="5742892"/>
              <a:ext cx="1021483" cy="1077125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 l="-17000" t="-5000" r="-29000" b="-42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9" name="Группа 18"/>
          <p:cNvGrpSpPr/>
          <p:nvPr/>
        </p:nvGrpSpPr>
        <p:grpSpPr>
          <a:xfrm>
            <a:off x="825624" y="1791897"/>
            <a:ext cx="3131550" cy="1337341"/>
            <a:chOff x="7640725" y="9130592"/>
            <a:chExt cx="2482087" cy="942797"/>
          </a:xfrm>
        </p:grpSpPr>
        <p:sp>
          <p:nvSpPr>
            <p:cNvPr id="20" name="Полилиния 19"/>
            <p:cNvSpPr/>
            <p:nvPr/>
          </p:nvSpPr>
          <p:spPr>
            <a:xfrm>
              <a:off x="8203072" y="9460215"/>
              <a:ext cx="1919740" cy="525063"/>
            </a:xfrm>
            <a:custGeom>
              <a:avLst/>
              <a:gdLst>
                <a:gd name="connsiteX0" fmla="*/ 0 w 2676815"/>
                <a:gd name="connsiteY0" fmla="*/ 119650 h 717888"/>
                <a:gd name="connsiteX1" fmla="*/ 119650 w 2676815"/>
                <a:gd name="connsiteY1" fmla="*/ 0 h 717888"/>
                <a:gd name="connsiteX2" fmla="*/ 2557165 w 2676815"/>
                <a:gd name="connsiteY2" fmla="*/ 0 h 717888"/>
                <a:gd name="connsiteX3" fmla="*/ 2676815 w 2676815"/>
                <a:gd name="connsiteY3" fmla="*/ 119650 h 717888"/>
                <a:gd name="connsiteX4" fmla="*/ 2676815 w 2676815"/>
                <a:gd name="connsiteY4" fmla="*/ 598238 h 717888"/>
                <a:gd name="connsiteX5" fmla="*/ 2557165 w 2676815"/>
                <a:gd name="connsiteY5" fmla="*/ 717888 h 717888"/>
                <a:gd name="connsiteX6" fmla="*/ 119650 w 2676815"/>
                <a:gd name="connsiteY6" fmla="*/ 717888 h 717888"/>
                <a:gd name="connsiteX7" fmla="*/ 0 w 2676815"/>
                <a:gd name="connsiteY7" fmla="*/ 598238 h 717888"/>
                <a:gd name="connsiteX8" fmla="*/ 0 w 2676815"/>
                <a:gd name="connsiteY8" fmla="*/ 119650 h 717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6815" h="717888">
                  <a:moveTo>
                    <a:pt x="0" y="119650"/>
                  </a:moveTo>
                  <a:cubicBezTo>
                    <a:pt x="0" y="53569"/>
                    <a:pt x="53569" y="0"/>
                    <a:pt x="119650" y="0"/>
                  </a:cubicBezTo>
                  <a:lnTo>
                    <a:pt x="2557165" y="0"/>
                  </a:lnTo>
                  <a:cubicBezTo>
                    <a:pt x="2623246" y="0"/>
                    <a:pt x="2676815" y="53569"/>
                    <a:pt x="2676815" y="119650"/>
                  </a:cubicBezTo>
                  <a:lnTo>
                    <a:pt x="2676815" y="598238"/>
                  </a:lnTo>
                  <a:cubicBezTo>
                    <a:pt x="2676815" y="664319"/>
                    <a:pt x="2623246" y="717888"/>
                    <a:pt x="2557165" y="717888"/>
                  </a:cubicBezTo>
                  <a:lnTo>
                    <a:pt x="119650" y="717888"/>
                  </a:lnTo>
                  <a:cubicBezTo>
                    <a:pt x="53569" y="717888"/>
                    <a:pt x="0" y="664319"/>
                    <a:pt x="0" y="598238"/>
                  </a:cubicBezTo>
                  <a:lnTo>
                    <a:pt x="0" y="119650"/>
                  </a:lnTo>
                  <a:close/>
                </a:path>
              </a:pathLst>
            </a:custGeom>
            <a:solidFill>
              <a:srgbClr val="01438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1637" tIns="88384" rIns="88384" bIns="8838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bg1"/>
                  </a:solidFill>
                  <a:latin typeface="Formular" panose="02000000000000000000" pitchFamily="2" charset="-52"/>
                </a:rPr>
                <a:t>Казахстанский тенге (</a:t>
              </a:r>
              <a:r>
                <a:rPr lang="en-US" sz="1200" b="1" dirty="0" smtClean="0">
                  <a:solidFill>
                    <a:schemeClr val="bg1"/>
                  </a:solidFill>
                  <a:latin typeface="Formular" panose="02000000000000000000" pitchFamily="2" charset="-52"/>
                </a:rPr>
                <a:t>KZT</a:t>
              </a:r>
              <a:r>
                <a:rPr lang="ru-RU" sz="1200" b="1" kern="1200" dirty="0" smtClean="0">
                  <a:solidFill>
                    <a:schemeClr val="bg1"/>
                  </a:solidFill>
                  <a:latin typeface="Formular" panose="02000000000000000000" pitchFamily="2" charset="-52"/>
                </a:rPr>
                <a:t>)</a:t>
              </a:r>
              <a:endParaRPr lang="ru-RU" sz="1200" kern="1200" dirty="0">
                <a:solidFill>
                  <a:schemeClr val="bg1"/>
                </a:solidFill>
                <a:latin typeface="Formular" panose="02000000000000000000" pitchFamily="2" charset="-52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7640725" y="9130592"/>
              <a:ext cx="886867" cy="942797"/>
            </a:xfrm>
            <a:prstGeom prst="ellipse">
              <a:avLst/>
            </a:prstGeom>
            <a:blipFill dpi="0" rotWithShape="1">
              <a:blip r:embed="rId6"/>
              <a:srcRect/>
              <a:stretch>
                <a:fillRect l="-45000" t="2000" r="-11000" b="-87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2" name="Группа 21"/>
          <p:cNvGrpSpPr/>
          <p:nvPr/>
        </p:nvGrpSpPr>
        <p:grpSpPr>
          <a:xfrm>
            <a:off x="825624" y="3232080"/>
            <a:ext cx="3159506" cy="1367640"/>
            <a:chOff x="8524074" y="8692650"/>
            <a:chExt cx="2599257" cy="954311"/>
          </a:xfrm>
        </p:grpSpPr>
        <p:sp>
          <p:nvSpPr>
            <p:cNvPr id="23" name="Полилиния 22"/>
            <p:cNvSpPr/>
            <p:nvPr/>
          </p:nvSpPr>
          <p:spPr>
            <a:xfrm>
              <a:off x="8933567" y="9034741"/>
              <a:ext cx="2189764" cy="550062"/>
            </a:xfrm>
            <a:custGeom>
              <a:avLst/>
              <a:gdLst>
                <a:gd name="connsiteX0" fmla="*/ 0 w 2653369"/>
                <a:gd name="connsiteY0" fmla="*/ 118602 h 711600"/>
                <a:gd name="connsiteX1" fmla="*/ 118602 w 2653369"/>
                <a:gd name="connsiteY1" fmla="*/ 0 h 711600"/>
                <a:gd name="connsiteX2" fmla="*/ 2534767 w 2653369"/>
                <a:gd name="connsiteY2" fmla="*/ 0 h 711600"/>
                <a:gd name="connsiteX3" fmla="*/ 2653369 w 2653369"/>
                <a:gd name="connsiteY3" fmla="*/ 118602 h 711600"/>
                <a:gd name="connsiteX4" fmla="*/ 2653369 w 2653369"/>
                <a:gd name="connsiteY4" fmla="*/ 592998 h 711600"/>
                <a:gd name="connsiteX5" fmla="*/ 2534767 w 2653369"/>
                <a:gd name="connsiteY5" fmla="*/ 711600 h 711600"/>
                <a:gd name="connsiteX6" fmla="*/ 118602 w 2653369"/>
                <a:gd name="connsiteY6" fmla="*/ 711600 h 711600"/>
                <a:gd name="connsiteX7" fmla="*/ 0 w 2653369"/>
                <a:gd name="connsiteY7" fmla="*/ 592998 h 711600"/>
                <a:gd name="connsiteX8" fmla="*/ 0 w 2653369"/>
                <a:gd name="connsiteY8" fmla="*/ 118602 h 71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369" h="711600">
                  <a:moveTo>
                    <a:pt x="0" y="118602"/>
                  </a:moveTo>
                  <a:cubicBezTo>
                    <a:pt x="0" y="53100"/>
                    <a:pt x="53100" y="0"/>
                    <a:pt x="118602" y="0"/>
                  </a:cubicBezTo>
                  <a:lnTo>
                    <a:pt x="2534767" y="0"/>
                  </a:lnTo>
                  <a:cubicBezTo>
                    <a:pt x="2600269" y="0"/>
                    <a:pt x="2653369" y="53100"/>
                    <a:pt x="2653369" y="118602"/>
                  </a:cubicBezTo>
                  <a:lnTo>
                    <a:pt x="2653369" y="592998"/>
                  </a:lnTo>
                  <a:cubicBezTo>
                    <a:pt x="2653369" y="658500"/>
                    <a:pt x="2600269" y="711600"/>
                    <a:pt x="2534767" y="711600"/>
                  </a:cubicBezTo>
                  <a:lnTo>
                    <a:pt x="118602" y="711600"/>
                  </a:lnTo>
                  <a:cubicBezTo>
                    <a:pt x="53100" y="711600"/>
                    <a:pt x="0" y="658500"/>
                    <a:pt x="0" y="592998"/>
                  </a:cubicBezTo>
                  <a:lnTo>
                    <a:pt x="0" y="118602"/>
                  </a:lnTo>
                  <a:close/>
                </a:path>
              </a:pathLst>
            </a:custGeom>
            <a:solidFill>
              <a:srgbClr val="01438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6367" tIns="88077" rIns="88077" bIns="8807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b="1" kern="1200" dirty="0" smtClean="0">
                  <a:solidFill>
                    <a:schemeClr val="bg1"/>
                  </a:solidFill>
                  <a:latin typeface="Formular" panose="02000000000000000000" pitchFamily="2" charset="-52"/>
                  <a:sym typeface="Helvetica Neue"/>
                </a:rPr>
                <a:t>    </a:t>
              </a:r>
              <a:r>
                <a:rPr lang="ru-RU" sz="1200" b="1" kern="1200" dirty="0" smtClean="0">
                  <a:solidFill>
                    <a:schemeClr val="bg1"/>
                  </a:solidFill>
                  <a:latin typeface="Formular" panose="02000000000000000000" pitchFamily="2" charset="-52"/>
                  <a:sym typeface="Helvetica Neue"/>
                </a:rPr>
                <a:t>Киргизский</a:t>
              </a:r>
              <a:r>
                <a:rPr lang="ru-RU" sz="1200" b="1" dirty="0" smtClean="0">
                  <a:solidFill>
                    <a:schemeClr val="bg1"/>
                  </a:solidFill>
                  <a:latin typeface="Formular" panose="02000000000000000000" pitchFamily="2" charset="-52"/>
                  <a:sym typeface="Helvetica Neue"/>
                </a:rPr>
                <a:t> сом (</a:t>
              </a:r>
              <a:r>
                <a:rPr lang="en-US" sz="1200" b="1" dirty="0" smtClean="0">
                  <a:solidFill>
                    <a:schemeClr val="bg1"/>
                  </a:solidFill>
                  <a:latin typeface="Formular" panose="02000000000000000000" pitchFamily="2" charset="-52"/>
                  <a:sym typeface="Helvetica Neue"/>
                </a:rPr>
                <a:t>KGS</a:t>
              </a:r>
              <a:r>
                <a:rPr lang="ru-RU" sz="1200" b="1" dirty="0" smtClean="0">
                  <a:solidFill>
                    <a:schemeClr val="bg1"/>
                  </a:solidFill>
                  <a:latin typeface="Formular" panose="02000000000000000000" pitchFamily="2" charset="-52"/>
                  <a:sym typeface="Helvetica Neue"/>
                </a:rPr>
                <a:t>)</a:t>
              </a:r>
              <a:endParaRPr lang="ru-RU" sz="1200" b="1" kern="1200" dirty="0">
                <a:solidFill>
                  <a:schemeClr val="bg1"/>
                </a:solidFill>
                <a:latin typeface="Formular" panose="02000000000000000000" pitchFamily="2" charset="-52"/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8524074" y="8692650"/>
              <a:ext cx="940508" cy="954311"/>
            </a:xfrm>
            <a:prstGeom prst="ellipse">
              <a:avLst/>
            </a:prstGeom>
            <a:blipFill dpi="0" rotWithShape="1">
              <a:blip r:embed="rId7"/>
              <a:srcRect/>
              <a:stretch>
                <a:fillRect l="-11000" t="-3000" r="-110000" b="-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6" name="Группа 25"/>
          <p:cNvGrpSpPr/>
          <p:nvPr/>
        </p:nvGrpSpPr>
        <p:grpSpPr>
          <a:xfrm>
            <a:off x="825623" y="4827546"/>
            <a:ext cx="3173966" cy="1168605"/>
            <a:chOff x="8599958" y="6222452"/>
            <a:chExt cx="2467076" cy="824666"/>
          </a:xfrm>
        </p:grpSpPr>
        <p:sp>
          <p:nvSpPr>
            <p:cNvPr id="27" name="Полилиния 26"/>
            <p:cNvSpPr/>
            <p:nvPr/>
          </p:nvSpPr>
          <p:spPr>
            <a:xfrm>
              <a:off x="9125442" y="6407645"/>
              <a:ext cx="1941592" cy="594890"/>
            </a:xfrm>
            <a:custGeom>
              <a:avLst/>
              <a:gdLst>
                <a:gd name="connsiteX0" fmla="*/ 0 w 2537733"/>
                <a:gd name="connsiteY0" fmla="*/ 94810 h 568849"/>
                <a:gd name="connsiteX1" fmla="*/ 94810 w 2537733"/>
                <a:gd name="connsiteY1" fmla="*/ 0 h 568849"/>
                <a:gd name="connsiteX2" fmla="*/ 2442923 w 2537733"/>
                <a:gd name="connsiteY2" fmla="*/ 0 h 568849"/>
                <a:gd name="connsiteX3" fmla="*/ 2537733 w 2537733"/>
                <a:gd name="connsiteY3" fmla="*/ 94810 h 568849"/>
                <a:gd name="connsiteX4" fmla="*/ 2537733 w 2537733"/>
                <a:gd name="connsiteY4" fmla="*/ 474039 h 568849"/>
                <a:gd name="connsiteX5" fmla="*/ 2442923 w 2537733"/>
                <a:gd name="connsiteY5" fmla="*/ 568849 h 568849"/>
                <a:gd name="connsiteX6" fmla="*/ 94810 w 2537733"/>
                <a:gd name="connsiteY6" fmla="*/ 568849 h 568849"/>
                <a:gd name="connsiteX7" fmla="*/ 0 w 2537733"/>
                <a:gd name="connsiteY7" fmla="*/ 474039 h 568849"/>
                <a:gd name="connsiteX8" fmla="*/ 0 w 2537733"/>
                <a:gd name="connsiteY8" fmla="*/ 94810 h 568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733" h="568849">
                  <a:moveTo>
                    <a:pt x="0" y="94810"/>
                  </a:moveTo>
                  <a:cubicBezTo>
                    <a:pt x="0" y="42448"/>
                    <a:pt x="42448" y="0"/>
                    <a:pt x="94810" y="0"/>
                  </a:cubicBezTo>
                  <a:lnTo>
                    <a:pt x="2442923" y="0"/>
                  </a:lnTo>
                  <a:cubicBezTo>
                    <a:pt x="2495285" y="0"/>
                    <a:pt x="2537733" y="42448"/>
                    <a:pt x="2537733" y="94810"/>
                  </a:cubicBezTo>
                  <a:lnTo>
                    <a:pt x="2537733" y="474039"/>
                  </a:lnTo>
                  <a:cubicBezTo>
                    <a:pt x="2537733" y="526401"/>
                    <a:pt x="2495285" y="568849"/>
                    <a:pt x="2442923" y="568849"/>
                  </a:cubicBezTo>
                  <a:lnTo>
                    <a:pt x="94810" y="568849"/>
                  </a:lnTo>
                  <a:cubicBezTo>
                    <a:pt x="42448" y="568849"/>
                    <a:pt x="0" y="526401"/>
                    <a:pt x="0" y="474039"/>
                  </a:cubicBezTo>
                  <a:lnTo>
                    <a:pt x="0" y="94810"/>
                  </a:lnTo>
                  <a:close/>
                </a:path>
              </a:pathLst>
            </a:custGeom>
            <a:solidFill>
              <a:srgbClr val="01438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6733" tIns="81109" rIns="81109" bIns="8110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b="1" kern="1200" dirty="0" smtClean="0">
                  <a:solidFill>
                    <a:schemeClr val="bg1"/>
                  </a:solidFill>
                  <a:latin typeface="Formular" panose="02000000000000000000" pitchFamily="2" charset="-52"/>
                  <a:sym typeface="Helvetica Neue"/>
                </a:rPr>
                <a:t>    </a:t>
              </a:r>
              <a:r>
                <a:rPr lang="ru-RU" sz="1200" b="1" kern="1200" dirty="0" smtClean="0">
                  <a:solidFill>
                    <a:schemeClr val="bg1"/>
                  </a:solidFill>
                  <a:latin typeface="Formular" panose="02000000000000000000" pitchFamily="2" charset="-52"/>
                  <a:sym typeface="Helvetica Neue"/>
                </a:rPr>
                <a:t>Армянский драм (</a:t>
              </a:r>
              <a:r>
                <a:rPr lang="en-US" sz="1200" b="1" kern="1200" dirty="0" smtClean="0">
                  <a:solidFill>
                    <a:schemeClr val="bg1"/>
                  </a:solidFill>
                  <a:latin typeface="Formular" panose="02000000000000000000" pitchFamily="2" charset="-52"/>
                  <a:sym typeface="Helvetica Neue"/>
                </a:rPr>
                <a:t>AMD</a:t>
              </a:r>
              <a:r>
                <a:rPr lang="ru-RU" sz="1200" b="1" kern="1200" dirty="0" smtClean="0">
                  <a:solidFill>
                    <a:schemeClr val="bg1"/>
                  </a:solidFill>
                  <a:latin typeface="Formular" panose="02000000000000000000" pitchFamily="2" charset="-52"/>
                  <a:sym typeface="Helvetica Neue"/>
                </a:rPr>
                <a:t>)</a:t>
              </a:r>
              <a:endParaRPr lang="ru-RU" sz="1200" b="1" kern="1200" dirty="0">
                <a:solidFill>
                  <a:schemeClr val="bg1"/>
                </a:solidFill>
                <a:latin typeface="Formular" panose="02000000000000000000" pitchFamily="2" charset="-52"/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>
              <a:off x="8599958" y="6222452"/>
              <a:ext cx="895154" cy="824666"/>
            </a:xfrm>
            <a:prstGeom prst="ellipse">
              <a:avLst/>
            </a:prstGeom>
            <a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44000" r="-44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9" name="Группа 28"/>
          <p:cNvGrpSpPr/>
          <p:nvPr/>
        </p:nvGrpSpPr>
        <p:grpSpPr>
          <a:xfrm>
            <a:off x="4689090" y="1878161"/>
            <a:ext cx="3292861" cy="1081279"/>
            <a:chOff x="10403767" y="4404948"/>
            <a:chExt cx="2749199" cy="942798"/>
          </a:xfrm>
        </p:grpSpPr>
        <p:sp>
          <p:nvSpPr>
            <p:cNvPr id="30" name="Полилиния 29"/>
            <p:cNvSpPr/>
            <p:nvPr/>
          </p:nvSpPr>
          <p:spPr>
            <a:xfrm>
              <a:off x="10728084" y="4688658"/>
              <a:ext cx="2424882" cy="659088"/>
            </a:xfrm>
            <a:custGeom>
              <a:avLst/>
              <a:gdLst>
                <a:gd name="connsiteX0" fmla="*/ 0 w 2653369"/>
                <a:gd name="connsiteY0" fmla="*/ 118602 h 711600"/>
                <a:gd name="connsiteX1" fmla="*/ 118602 w 2653369"/>
                <a:gd name="connsiteY1" fmla="*/ 0 h 711600"/>
                <a:gd name="connsiteX2" fmla="*/ 2534767 w 2653369"/>
                <a:gd name="connsiteY2" fmla="*/ 0 h 711600"/>
                <a:gd name="connsiteX3" fmla="*/ 2653369 w 2653369"/>
                <a:gd name="connsiteY3" fmla="*/ 118602 h 711600"/>
                <a:gd name="connsiteX4" fmla="*/ 2653369 w 2653369"/>
                <a:gd name="connsiteY4" fmla="*/ 592998 h 711600"/>
                <a:gd name="connsiteX5" fmla="*/ 2534767 w 2653369"/>
                <a:gd name="connsiteY5" fmla="*/ 711600 h 711600"/>
                <a:gd name="connsiteX6" fmla="*/ 118602 w 2653369"/>
                <a:gd name="connsiteY6" fmla="*/ 711600 h 711600"/>
                <a:gd name="connsiteX7" fmla="*/ 0 w 2653369"/>
                <a:gd name="connsiteY7" fmla="*/ 592998 h 711600"/>
                <a:gd name="connsiteX8" fmla="*/ 0 w 2653369"/>
                <a:gd name="connsiteY8" fmla="*/ 118602 h 71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369" h="711600">
                  <a:moveTo>
                    <a:pt x="0" y="118602"/>
                  </a:moveTo>
                  <a:cubicBezTo>
                    <a:pt x="0" y="53100"/>
                    <a:pt x="53100" y="0"/>
                    <a:pt x="118602" y="0"/>
                  </a:cubicBezTo>
                  <a:lnTo>
                    <a:pt x="2534767" y="0"/>
                  </a:lnTo>
                  <a:cubicBezTo>
                    <a:pt x="2600269" y="0"/>
                    <a:pt x="2653369" y="53100"/>
                    <a:pt x="2653369" y="118602"/>
                  </a:cubicBezTo>
                  <a:lnTo>
                    <a:pt x="2653369" y="592998"/>
                  </a:lnTo>
                  <a:cubicBezTo>
                    <a:pt x="2653369" y="658500"/>
                    <a:pt x="2600269" y="711600"/>
                    <a:pt x="2534767" y="711600"/>
                  </a:cubicBezTo>
                  <a:lnTo>
                    <a:pt x="118602" y="711600"/>
                  </a:lnTo>
                  <a:cubicBezTo>
                    <a:pt x="53100" y="711600"/>
                    <a:pt x="0" y="658500"/>
                    <a:pt x="0" y="592998"/>
                  </a:cubicBezTo>
                  <a:lnTo>
                    <a:pt x="0" y="118602"/>
                  </a:lnTo>
                  <a:close/>
                </a:path>
              </a:pathLst>
            </a:custGeom>
            <a:solidFill>
              <a:srgbClr val="01438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6367" tIns="88077" rIns="88077" bIns="8807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bg1"/>
                  </a:solidFill>
                  <a:latin typeface="Formular" panose="02000000000000000000" pitchFamily="2" charset="-52"/>
                  <a:sym typeface="Helvetica Neue"/>
                </a:rPr>
                <a:t> Грузинский лари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bg1"/>
                  </a:solidFill>
                  <a:latin typeface="Formular" panose="02000000000000000000" pitchFamily="2" charset="-52"/>
                  <a:sym typeface="Helvetica Neue"/>
                </a:rPr>
                <a:t>(</a:t>
              </a:r>
              <a:r>
                <a:rPr lang="en-US" sz="1200" b="1" dirty="0" smtClean="0">
                  <a:solidFill>
                    <a:schemeClr val="bg1"/>
                  </a:solidFill>
                  <a:latin typeface="Formular" panose="02000000000000000000" pitchFamily="2" charset="-52"/>
                  <a:sym typeface="Helvetica Neue"/>
                </a:rPr>
                <a:t>GEL</a:t>
              </a:r>
              <a:r>
                <a:rPr lang="ru-RU" sz="1200" b="1" dirty="0" smtClean="0">
                  <a:solidFill>
                    <a:schemeClr val="bg1"/>
                  </a:solidFill>
                  <a:latin typeface="Formular" panose="02000000000000000000" pitchFamily="2" charset="-52"/>
                  <a:sym typeface="Helvetica Neue"/>
                </a:rPr>
                <a:t>)</a:t>
              </a:r>
              <a:endParaRPr lang="ru-RU" sz="1200" b="1" kern="1200" dirty="0">
                <a:solidFill>
                  <a:schemeClr val="bg1"/>
                </a:solidFill>
                <a:latin typeface="Formular" panose="02000000000000000000" pitchFamily="2" charset="-52"/>
              </a:endParaRPr>
            </a:p>
          </p:txBody>
        </p:sp>
        <p:sp>
          <p:nvSpPr>
            <p:cNvPr id="31" name="Овал 30"/>
            <p:cNvSpPr/>
            <p:nvPr/>
          </p:nvSpPr>
          <p:spPr>
            <a:xfrm>
              <a:off x="10403767" y="4404948"/>
              <a:ext cx="867045" cy="942798"/>
            </a:xfrm>
            <a:prstGeom prst="ellipse">
              <a:avLst/>
            </a:prstGeom>
            <a:blipFill dpi="0" rotWithShape="1">
              <a:blip r:embed="rId9"/>
              <a:srcRect/>
              <a:stretch>
                <a:fillRect l="-21000" r="-51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2" name="Полилиния 31"/>
          <p:cNvSpPr/>
          <p:nvPr/>
        </p:nvSpPr>
        <p:spPr>
          <a:xfrm>
            <a:off x="5347973" y="3722337"/>
            <a:ext cx="2633978" cy="788305"/>
          </a:xfrm>
          <a:custGeom>
            <a:avLst/>
            <a:gdLst>
              <a:gd name="connsiteX0" fmla="*/ 0 w 2676815"/>
              <a:gd name="connsiteY0" fmla="*/ 119650 h 717888"/>
              <a:gd name="connsiteX1" fmla="*/ 119650 w 2676815"/>
              <a:gd name="connsiteY1" fmla="*/ 0 h 717888"/>
              <a:gd name="connsiteX2" fmla="*/ 2557165 w 2676815"/>
              <a:gd name="connsiteY2" fmla="*/ 0 h 717888"/>
              <a:gd name="connsiteX3" fmla="*/ 2676815 w 2676815"/>
              <a:gd name="connsiteY3" fmla="*/ 119650 h 717888"/>
              <a:gd name="connsiteX4" fmla="*/ 2676815 w 2676815"/>
              <a:gd name="connsiteY4" fmla="*/ 598238 h 717888"/>
              <a:gd name="connsiteX5" fmla="*/ 2557165 w 2676815"/>
              <a:gd name="connsiteY5" fmla="*/ 717888 h 717888"/>
              <a:gd name="connsiteX6" fmla="*/ 119650 w 2676815"/>
              <a:gd name="connsiteY6" fmla="*/ 717888 h 717888"/>
              <a:gd name="connsiteX7" fmla="*/ 0 w 2676815"/>
              <a:gd name="connsiteY7" fmla="*/ 598238 h 717888"/>
              <a:gd name="connsiteX8" fmla="*/ 0 w 2676815"/>
              <a:gd name="connsiteY8" fmla="*/ 119650 h 71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6815" h="717888">
                <a:moveTo>
                  <a:pt x="0" y="119650"/>
                </a:moveTo>
                <a:cubicBezTo>
                  <a:pt x="0" y="53569"/>
                  <a:pt x="53569" y="0"/>
                  <a:pt x="119650" y="0"/>
                </a:cubicBezTo>
                <a:lnTo>
                  <a:pt x="2557165" y="0"/>
                </a:lnTo>
                <a:cubicBezTo>
                  <a:pt x="2623246" y="0"/>
                  <a:pt x="2676815" y="53569"/>
                  <a:pt x="2676815" y="119650"/>
                </a:cubicBezTo>
                <a:lnTo>
                  <a:pt x="2676815" y="598238"/>
                </a:lnTo>
                <a:cubicBezTo>
                  <a:pt x="2676815" y="664319"/>
                  <a:pt x="2623246" y="717888"/>
                  <a:pt x="2557165" y="717888"/>
                </a:cubicBezTo>
                <a:lnTo>
                  <a:pt x="119650" y="717888"/>
                </a:lnTo>
                <a:cubicBezTo>
                  <a:pt x="53569" y="717888"/>
                  <a:pt x="0" y="664319"/>
                  <a:pt x="0" y="598238"/>
                </a:cubicBezTo>
                <a:lnTo>
                  <a:pt x="0" y="119650"/>
                </a:lnTo>
                <a:close/>
              </a:path>
            </a:pathLst>
          </a:custGeom>
          <a:solidFill>
            <a:srgbClr val="01438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1637" tIns="88384" rIns="88384" bIns="8838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bg1"/>
                </a:solidFill>
                <a:latin typeface="Formular" panose="02000000000000000000" pitchFamily="2" charset="-52"/>
              </a:rPr>
              <a:t>Индийская рупия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bg1"/>
                </a:solidFill>
                <a:latin typeface="Formular" panose="02000000000000000000" pitchFamily="2" charset="-52"/>
              </a:rPr>
              <a:t>(</a:t>
            </a:r>
            <a:r>
              <a:rPr lang="en-US" sz="1200" b="1" dirty="0" smtClean="0">
                <a:solidFill>
                  <a:schemeClr val="bg1"/>
                </a:solidFill>
                <a:latin typeface="Formular" panose="02000000000000000000" pitchFamily="2" charset="-52"/>
              </a:rPr>
              <a:t>INR)</a:t>
            </a:r>
            <a:endParaRPr lang="ru-RU" sz="1200" kern="1200" dirty="0">
              <a:solidFill>
                <a:schemeClr val="bg1"/>
              </a:solidFill>
              <a:latin typeface="Formular" panose="02000000000000000000" pitchFamily="2" charset="-52"/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5477777" y="5089977"/>
            <a:ext cx="2504174" cy="842998"/>
          </a:xfrm>
          <a:custGeom>
            <a:avLst/>
            <a:gdLst>
              <a:gd name="connsiteX0" fmla="*/ 0 w 2676815"/>
              <a:gd name="connsiteY0" fmla="*/ 119650 h 717888"/>
              <a:gd name="connsiteX1" fmla="*/ 119650 w 2676815"/>
              <a:gd name="connsiteY1" fmla="*/ 0 h 717888"/>
              <a:gd name="connsiteX2" fmla="*/ 2557165 w 2676815"/>
              <a:gd name="connsiteY2" fmla="*/ 0 h 717888"/>
              <a:gd name="connsiteX3" fmla="*/ 2676815 w 2676815"/>
              <a:gd name="connsiteY3" fmla="*/ 119650 h 717888"/>
              <a:gd name="connsiteX4" fmla="*/ 2676815 w 2676815"/>
              <a:gd name="connsiteY4" fmla="*/ 598238 h 717888"/>
              <a:gd name="connsiteX5" fmla="*/ 2557165 w 2676815"/>
              <a:gd name="connsiteY5" fmla="*/ 717888 h 717888"/>
              <a:gd name="connsiteX6" fmla="*/ 119650 w 2676815"/>
              <a:gd name="connsiteY6" fmla="*/ 717888 h 717888"/>
              <a:gd name="connsiteX7" fmla="*/ 0 w 2676815"/>
              <a:gd name="connsiteY7" fmla="*/ 598238 h 717888"/>
              <a:gd name="connsiteX8" fmla="*/ 0 w 2676815"/>
              <a:gd name="connsiteY8" fmla="*/ 119650 h 71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6815" h="717888">
                <a:moveTo>
                  <a:pt x="0" y="119650"/>
                </a:moveTo>
                <a:cubicBezTo>
                  <a:pt x="0" y="53569"/>
                  <a:pt x="53569" y="0"/>
                  <a:pt x="119650" y="0"/>
                </a:cubicBezTo>
                <a:lnTo>
                  <a:pt x="2557165" y="0"/>
                </a:lnTo>
                <a:cubicBezTo>
                  <a:pt x="2623246" y="0"/>
                  <a:pt x="2676815" y="53569"/>
                  <a:pt x="2676815" y="119650"/>
                </a:cubicBezTo>
                <a:lnTo>
                  <a:pt x="2676815" y="598238"/>
                </a:lnTo>
                <a:cubicBezTo>
                  <a:pt x="2676815" y="664319"/>
                  <a:pt x="2623246" y="717888"/>
                  <a:pt x="2557165" y="717888"/>
                </a:cubicBezTo>
                <a:lnTo>
                  <a:pt x="119650" y="717888"/>
                </a:lnTo>
                <a:cubicBezTo>
                  <a:pt x="53569" y="717888"/>
                  <a:pt x="0" y="664319"/>
                  <a:pt x="0" y="598238"/>
                </a:cubicBezTo>
                <a:lnTo>
                  <a:pt x="0" y="119650"/>
                </a:lnTo>
                <a:close/>
              </a:path>
            </a:pathLst>
          </a:custGeom>
          <a:solidFill>
            <a:srgbClr val="01438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1637" tIns="88384" rIns="88384" bIns="8838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bg1"/>
                </a:solidFill>
                <a:latin typeface="Formular" panose="02000000000000000000" pitchFamily="2" charset="-52"/>
              </a:rPr>
              <a:t>Болгарский Лев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bg1"/>
                </a:solidFill>
                <a:latin typeface="Formular" panose="02000000000000000000" pitchFamily="2" charset="-52"/>
              </a:rPr>
              <a:t>(</a:t>
            </a:r>
            <a:r>
              <a:rPr lang="en-US" sz="1200" b="1" kern="1200" dirty="0" smtClean="0">
                <a:solidFill>
                  <a:schemeClr val="bg1"/>
                </a:solidFill>
                <a:latin typeface="Formular" panose="02000000000000000000" pitchFamily="2" charset="-52"/>
              </a:rPr>
              <a:t>BGN</a:t>
            </a:r>
            <a:r>
              <a:rPr lang="ru-RU" sz="1200" b="1" kern="1200" dirty="0" smtClean="0">
                <a:solidFill>
                  <a:schemeClr val="bg1"/>
                </a:solidFill>
                <a:latin typeface="Formular" panose="02000000000000000000" pitchFamily="2" charset="-52"/>
              </a:rPr>
              <a:t>)</a:t>
            </a:r>
            <a:endParaRPr lang="ru-RU" sz="1200" kern="1200" dirty="0">
              <a:solidFill>
                <a:schemeClr val="bg1"/>
              </a:solidFill>
              <a:latin typeface="Formular" panose="02000000000000000000" pitchFamily="2" charset="-52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52137" y="4827546"/>
            <a:ext cx="1375459" cy="12138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Полилиния 34"/>
          <p:cNvSpPr/>
          <p:nvPr/>
        </p:nvSpPr>
        <p:spPr>
          <a:xfrm>
            <a:off x="9446128" y="2203543"/>
            <a:ext cx="2455380" cy="755897"/>
          </a:xfrm>
          <a:custGeom>
            <a:avLst/>
            <a:gdLst>
              <a:gd name="connsiteX0" fmla="*/ 0 w 2676815"/>
              <a:gd name="connsiteY0" fmla="*/ 119650 h 717888"/>
              <a:gd name="connsiteX1" fmla="*/ 119650 w 2676815"/>
              <a:gd name="connsiteY1" fmla="*/ 0 h 717888"/>
              <a:gd name="connsiteX2" fmla="*/ 2557165 w 2676815"/>
              <a:gd name="connsiteY2" fmla="*/ 0 h 717888"/>
              <a:gd name="connsiteX3" fmla="*/ 2676815 w 2676815"/>
              <a:gd name="connsiteY3" fmla="*/ 119650 h 717888"/>
              <a:gd name="connsiteX4" fmla="*/ 2676815 w 2676815"/>
              <a:gd name="connsiteY4" fmla="*/ 598238 h 717888"/>
              <a:gd name="connsiteX5" fmla="*/ 2557165 w 2676815"/>
              <a:gd name="connsiteY5" fmla="*/ 717888 h 717888"/>
              <a:gd name="connsiteX6" fmla="*/ 119650 w 2676815"/>
              <a:gd name="connsiteY6" fmla="*/ 717888 h 717888"/>
              <a:gd name="connsiteX7" fmla="*/ 0 w 2676815"/>
              <a:gd name="connsiteY7" fmla="*/ 598238 h 717888"/>
              <a:gd name="connsiteX8" fmla="*/ 0 w 2676815"/>
              <a:gd name="connsiteY8" fmla="*/ 119650 h 71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6815" h="717888">
                <a:moveTo>
                  <a:pt x="0" y="119650"/>
                </a:moveTo>
                <a:cubicBezTo>
                  <a:pt x="0" y="53569"/>
                  <a:pt x="53569" y="0"/>
                  <a:pt x="119650" y="0"/>
                </a:cubicBezTo>
                <a:lnTo>
                  <a:pt x="2557165" y="0"/>
                </a:lnTo>
                <a:cubicBezTo>
                  <a:pt x="2623246" y="0"/>
                  <a:pt x="2676815" y="53569"/>
                  <a:pt x="2676815" y="119650"/>
                </a:cubicBezTo>
                <a:lnTo>
                  <a:pt x="2676815" y="598238"/>
                </a:lnTo>
                <a:cubicBezTo>
                  <a:pt x="2676815" y="664319"/>
                  <a:pt x="2623246" y="717888"/>
                  <a:pt x="2557165" y="717888"/>
                </a:cubicBezTo>
                <a:lnTo>
                  <a:pt x="119650" y="717888"/>
                </a:lnTo>
                <a:cubicBezTo>
                  <a:pt x="53569" y="717888"/>
                  <a:pt x="0" y="664319"/>
                  <a:pt x="0" y="598238"/>
                </a:cubicBezTo>
                <a:lnTo>
                  <a:pt x="0" y="119650"/>
                </a:lnTo>
                <a:close/>
              </a:path>
            </a:pathLst>
          </a:custGeom>
          <a:solidFill>
            <a:srgbClr val="01438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1637" tIns="88384" rIns="88384" bIns="8838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>
                <a:solidFill>
                  <a:schemeClr val="bg1"/>
                </a:solidFill>
                <a:latin typeface="Formular" panose="02000000000000000000" pitchFamily="2" charset="-52"/>
              </a:rPr>
              <a:t>Бразильский реал (</a:t>
            </a:r>
            <a:r>
              <a:rPr lang="en-US" sz="1200" b="1" dirty="0">
                <a:solidFill>
                  <a:schemeClr val="bg1"/>
                </a:solidFill>
                <a:latin typeface="Formular" panose="02000000000000000000" pitchFamily="2" charset="-52"/>
              </a:rPr>
              <a:t>BRL)</a:t>
            </a:r>
            <a:endParaRPr lang="ru-RU" sz="1200" b="1" dirty="0">
              <a:solidFill>
                <a:schemeClr val="bg1"/>
              </a:solidFill>
              <a:latin typeface="Formular" panose="02000000000000000000" pitchFamily="2" charset="-52"/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9446128" y="3722338"/>
            <a:ext cx="2455380" cy="788304"/>
          </a:xfrm>
          <a:custGeom>
            <a:avLst/>
            <a:gdLst>
              <a:gd name="connsiteX0" fmla="*/ 0 w 2676815"/>
              <a:gd name="connsiteY0" fmla="*/ 119650 h 717888"/>
              <a:gd name="connsiteX1" fmla="*/ 119650 w 2676815"/>
              <a:gd name="connsiteY1" fmla="*/ 0 h 717888"/>
              <a:gd name="connsiteX2" fmla="*/ 2557165 w 2676815"/>
              <a:gd name="connsiteY2" fmla="*/ 0 h 717888"/>
              <a:gd name="connsiteX3" fmla="*/ 2676815 w 2676815"/>
              <a:gd name="connsiteY3" fmla="*/ 119650 h 717888"/>
              <a:gd name="connsiteX4" fmla="*/ 2676815 w 2676815"/>
              <a:gd name="connsiteY4" fmla="*/ 598238 h 717888"/>
              <a:gd name="connsiteX5" fmla="*/ 2557165 w 2676815"/>
              <a:gd name="connsiteY5" fmla="*/ 717888 h 717888"/>
              <a:gd name="connsiteX6" fmla="*/ 119650 w 2676815"/>
              <a:gd name="connsiteY6" fmla="*/ 717888 h 717888"/>
              <a:gd name="connsiteX7" fmla="*/ 0 w 2676815"/>
              <a:gd name="connsiteY7" fmla="*/ 598238 h 717888"/>
              <a:gd name="connsiteX8" fmla="*/ 0 w 2676815"/>
              <a:gd name="connsiteY8" fmla="*/ 119650 h 71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6815" h="717888">
                <a:moveTo>
                  <a:pt x="0" y="119650"/>
                </a:moveTo>
                <a:cubicBezTo>
                  <a:pt x="0" y="53569"/>
                  <a:pt x="53569" y="0"/>
                  <a:pt x="119650" y="0"/>
                </a:cubicBezTo>
                <a:lnTo>
                  <a:pt x="2557165" y="0"/>
                </a:lnTo>
                <a:cubicBezTo>
                  <a:pt x="2623246" y="0"/>
                  <a:pt x="2676815" y="53569"/>
                  <a:pt x="2676815" y="119650"/>
                </a:cubicBezTo>
                <a:lnTo>
                  <a:pt x="2676815" y="598238"/>
                </a:lnTo>
                <a:cubicBezTo>
                  <a:pt x="2676815" y="664319"/>
                  <a:pt x="2623246" y="717888"/>
                  <a:pt x="2557165" y="717888"/>
                </a:cubicBezTo>
                <a:lnTo>
                  <a:pt x="119650" y="717888"/>
                </a:lnTo>
                <a:cubicBezTo>
                  <a:pt x="53569" y="717888"/>
                  <a:pt x="0" y="664319"/>
                  <a:pt x="0" y="598238"/>
                </a:cubicBezTo>
                <a:lnTo>
                  <a:pt x="0" y="119650"/>
                </a:lnTo>
                <a:close/>
              </a:path>
            </a:pathLst>
          </a:custGeom>
          <a:solidFill>
            <a:srgbClr val="01438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1637" tIns="88384" rIns="88384" bIns="8838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bg1"/>
                </a:solidFill>
                <a:latin typeface="Formular" panose="02000000000000000000" pitchFamily="2" charset="-52"/>
              </a:rPr>
              <a:t>Таджикский </a:t>
            </a:r>
            <a:r>
              <a:rPr lang="ru-RU" sz="1200" b="1" dirty="0" err="1" smtClean="0">
                <a:solidFill>
                  <a:schemeClr val="bg1"/>
                </a:solidFill>
                <a:latin typeface="Formular" panose="02000000000000000000" pitchFamily="2" charset="-52"/>
              </a:rPr>
              <a:t>сомони</a:t>
            </a:r>
            <a:r>
              <a:rPr lang="ru-RU" sz="1200" b="1" dirty="0" smtClean="0">
                <a:solidFill>
                  <a:schemeClr val="bg1"/>
                </a:solidFill>
                <a:latin typeface="Formular" panose="02000000000000000000" pitchFamily="2" charset="-52"/>
              </a:rPr>
              <a:t> (</a:t>
            </a:r>
            <a:r>
              <a:rPr lang="en-US" sz="1200" b="1" dirty="0" smtClean="0">
                <a:solidFill>
                  <a:schemeClr val="bg1"/>
                </a:solidFill>
                <a:latin typeface="Formular" panose="02000000000000000000" pitchFamily="2" charset="-52"/>
              </a:rPr>
              <a:t>TIS)</a:t>
            </a:r>
            <a:endParaRPr lang="ru-RU" sz="1200" kern="1200" dirty="0">
              <a:solidFill>
                <a:schemeClr val="bg1"/>
              </a:solidFill>
              <a:latin typeface="Formular" panose="02000000000000000000" pitchFamily="2" charset="-52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1"/>
          <a:srcRect l="1" r="5932" b="6598"/>
          <a:stretch/>
        </p:blipFill>
        <p:spPr>
          <a:xfrm>
            <a:off x="8426282" y="3391826"/>
            <a:ext cx="1371220" cy="13094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Объект 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79076" y="3369503"/>
            <a:ext cx="1160755" cy="13455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7" name="Rectangle 2"/>
          <p:cNvSpPr txBox="1">
            <a:spLocks noChangeArrowheads="1"/>
          </p:cNvSpPr>
          <p:nvPr/>
        </p:nvSpPr>
        <p:spPr bwMode="gray">
          <a:xfrm>
            <a:off x="2270013" y="900507"/>
            <a:ext cx="783601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0" fontAlgn="base" hangingPunct="0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0" fontAlgn="base" hangingPunct="0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2pPr>
            <a:lvl3pPr algn="l" defTabSz="913526" rtl="0" eaLnBrk="0" fontAlgn="base" hangingPunct="0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3pPr>
            <a:lvl4pPr algn="l" defTabSz="913526" rtl="0" eaLnBrk="0" fontAlgn="base" hangingPunct="0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4pPr>
            <a:lvl5pPr algn="l" defTabSz="913526" rtl="0" eaLnBrk="0" fontAlgn="base" hangingPunct="0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5pPr>
            <a:lvl6pPr marL="466481" algn="l" defTabSz="913526" rtl="0" fontAlgn="base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6pPr>
            <a:lvl7pPr marL="932962" algn="l" defTabSz="913526" rtl="0" fontAlgn="base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7pPr>
            <a:lvl8pPr marL="1399443" algn="l" defTabSz="913526" rtl="0" fontAlgn="base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8pPr>
            <a:lvl9pPr marL="1865925" algn="l" defTabSz="913526" rtl="0" fontAlgn="base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3239" algn="ctr" defTabSz="932962" eaLnBrk="1" hangingPunct="1"/>
            <a:r>
              <a:rPr lang="ru-RU" altLang="ru-RU" sz="2000" kern="0" dirty="0" smtClean="0">
                <a:solidFill>
                  <a:srgbClr val="FF0000"/>
                </a:solidFill>
                <a:latin typeface="Formular" panose="02000000000000000000"/>
              </a:rPr>
              <a:t>Исходящие и входящие платежи в данных валютах осуществляются Банком без ограничений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04917" y="1878161"/>
            <a:ext cx="1263385" cy="1234508"/>
          </a:xfrm>
          <a:prstGeom prst="ellipse">
            <a:avLst/>
          </a:prstGeom>
          <a:ln>
            <a:solidFill>
              <a:schemeClr val="bg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410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fld id="{5BDE3E92-56AF-4B7B-B802-0E8D6DC059C7}" type="slidenum">
              <a:rPr lang="ru-RU" altLang="ru-RU">
                <a:latin typeface="Arial" panose="020B0604020202020204" pitchFamily="34" charset="0"/>
              </a:rPr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r>
              <a:rPr lang="ru-RU" altLang="ru-RU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139" y="166835"/>
            <a:ext cx="314369" cy="28579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923203" y="692332"/>
            <a:ext cx="3363047" cy="1080489"/>
            <a:chOff x="-1398358" y="1548045"/>
            <a:chExt cx="4371013" cy="1651790"/>
          </a:xfrm>
        </p:grpSpPr>
        <p:sp>
          <p:nvSpPr>
            <p:cNvPr id="9" name="Полилиния 8"/>
            <p:cNvSpPr/>
            <p:nvPr/>
          </p:nvSpPr>
          <p:spPr>
            <a:xfrm>
              <a:off x="-219706" y="2076346"/>
              <a:ext cx="3192361" cy="1080219"/>
            </a:xfrm>
            <a:custGeom>
              <a:avLst/>
              <a:gdLst>
                <a:gd name="connsiteX0" fmla="*/ 0 w 2794854"/>
                <a:gd name="connsiteY0" fmla="*/ 124927 h 749545"/>
                <a:gd name="connsiteX1" fmla="*/ 124927 w 2794854"/>
                <a:gd name="connsiteY1" fmla="*/ 0 h 749545"/>
                <a:gd name="connsiteX2" fmla="*/ 2669927 w 2794854"/>
                <a:gd name="connsiteY2" fmla="*/ 0 h 749545"/>
                <a:gd name="connsiteX3" fmla="*/ 2794854 w 2794854"/>
                <a:gd name="connsiteY3" fmla="*/ 124927 h 749545"/>
                <a:gd name="connsiteX4" fmla="*/ 2794854 w 2794854"/>
                <a:gd name="connsiteY4" fmla="*/ 624618 h 749545"/>
                <a:gd name="connsiteX5" fmla="*/ 2669927 w 2794854"/>
                <a:gd name="connsiteY5" fmla="*/ 749545 h 749545"/>
                <a:gd name="connsiteX6" fmla="*/ 124927 w 2794854"/>
                <a:gd name="connsiteY6" fmla="*/ 749545 h 749545"/>
                <a:gd name="connsiteX7" fmla="*/ 0 w 2794854"/>
                <a:gd name="connsiteY7" fmla="*/ 624618 h 749545"/>
                <a:gd name="connsiteX8" fmla="*/ 0 w 2794854"/>
                <a:gd name="connsiteY8" fmla="*/ 124927 h 74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4854" h="749545">
                  <a:moveTo>
                    <a:pt x="0" y="124927"/>
                  </a:moveTo>
                  <a:cubicBezTo>
                    <a:pt x="0" y="55932"/>
                    <a:pt x="55932" y="0"/>
                    <a:pt x="124927" y="0"/>
                  </a:cubicBezTo>
                  <a:lnTo>
                    <a:pt x="2669927" y="0"/>
                  </a:lnTo>
                  <a:cubicBezTo>
                    <a:pt x="2738922" y="0"/>
                    <a:pt x="2794854" y="55932"/>
                    <a:pt x="2794854" y="124927"/>
                  </a:cubicBezTo>
                  <a:lnTo>
                    <a:pt x="2794854" y="624618"/>
                  </a:lnTo>
                  <a:cubicBezTo>
                    <a:pt x="2794854" y="693613"/>
                    <a:pt x="2738922" y="749545"/>
                    <a:pt x="2669927" y="749545"/>
                  </a:cubicBezTo>
                  <a:lnTo>
                    <a:pt x="124927" y="749545"/>
                  </a:lnTo>
                  <a:cubicBezTo>
                    <a:pt x="55932" y="749545"/>
                    <a:pt x="0" y="693613"/>
                    <a:pt x="0" y="624618"/>
                  </a:cubicBezTo>
                  <a:lnTo>
                    <a:pt x="0" y="124927"/>
                  </a:lnTo>
                  <a:close/>
                </a:path>
              </a:pathLst>
            </a:custGeom>
            <a:solidFill>
              <a:srgbClr val="01438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8168" tIns="89930" rIns="89930" bIns="8993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bg1"/>
                  </a:solidFill>
                  <a:latin typeface="Formular" panose="02000000000000000000" pitchFamily="2" charset="-52"/>
                </a:rPr>
                <a:t>Китайский</a:t>
              </a:r>
              <a:r>
                <a:rPr lang="ru-RU" sz="1200" b="1" dirty="0">
                  <a:solidFill>
                    <a:schemeClr val="bg1"/>
                  </a:solidFill>
                  <a:latin typeface="Formular" panose="02000000000000000000" pitchFamily="2" charset="-52"/>
                </a:rPr>
                <a:t> </a:t>
              </a:r>
              <a:r>
                <a:rPr lang="ru-RU" sz="1200" b="1" kern="1200" dirty="0" smtClean="0">
                  <a:solidFill>
                    <a:schemeClr val="bg1"/>
                  </a:solidFill>
                  <a:latin typeface="Formular" panose="02000000000000000000" pitchFamily="2" charset="-52"/>
                </a:rPr>
                <a:t>юань</a:t>
              </a:r>
              <a:r>
                <a:rPr lang="en-US" sz="1200" b="1" kern="1200" dirty="0" smtClean="0">
                  <a:solidFill>
                    <a:schemeClr val="bg1"/>
                  </a:solidFill>
                  <a:latin typeface="Formular" panose="02000000000000000000" pitchFamily="2" charset="-52"/>
                </a:rPr>
                <a:t> </a:t>
              </a:r>
              <a:r>
                <a:rPr lang="ru-RU" sz="1200" b="1" kern="1200" dirty="0" smtClean="0">
                  <a:solidFill>
                    <a:schemeClr val="bg1"/>
                  </a:solidFill>
                  <a:latin typeface="Formular" panose="02000000000000000000" pitchFamily="2" charset="-52"/>
                </a:rPr>
                <a:t>(</a:t>
              </a:r>
              <a:r>
                <a:rPr lang="en-US" sz="1200" b="1" kern="1200" dirty="0" smtClean="0">
                  <a:solidFill>
                    <a:schemeClr val="bg1"/>
                  </a:solidFill>
                  <a:latin typeface="Formular" panose="02000000000000000000" pitchFamily="2" charset="-52"/>
                </a:rPr>
                <a:t>CNY</a:t>
              </a:r>
              <a:r>
                <a:rPr lang="ru-RU" sz="1200" b="1" kern="1200" dirty="0" smtClean="0">
                  <a:solidFill>
                    <a:schemeClr val="bg1"/>
                  </a:solidFill>
                  <a:latin typeface="Formular" panose="02000000000000000000" pitchFamily="2" charset="-52"/>
                </a:rPr>
                <a:t>)</a:t>
              </a:r>
              <a:endParaRPr lang="ru-RU" sz="1200" b="1" kern="1200" dirty="0">
                <a:solidFill>
                  <a:schemeClr val="bg1"/>
                </a:solidFill>
                <a:latin typeface="Formular" panose="02000000000000000000" pitchFamily="2" charset="-52"/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-1398358" y="1548045"/>
              <a:ext cx="1651541" cy="1651790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 l="-49000" r="-9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1" name="Группа 10"/>
          <p:cNvGrpSpPr/>
          <p:nvPr/>
        </p:nvGrpSpPr>
        <p:grpSpPr>
          <a:xfrm>
            <a:off x="6976912" y="759857"/>
            <a:ext cx="3176738" cy="1135676"/>
            <a:chOff x="4707624" y="8550644"/>
            <a:chExt cx="2381277" cy="923722"/>
          </a:xfrm>
        </p:grpSpPr>
        <p:sp>
          <p:nvSpPr>
            <p:cNvPr id="12" name="Полилиния 11"/>
            <p:cNvSpPr/>
            <p:nvPr/>
          </p:nvSpPr>
          <p:spPr>
            <a:xfrm>
              <a:off x="5322718" y="8801211"/>
              <a:ext cx="1766183" cy="563532"/>
            </a:xfrm>
            <a:custGeom>
              <a:avLst/>
              <a:gdLst>
                <a:gd name="connsiteX0" fmla="*/ 0 w 2676815"/>
                <a:gd name="connsiteY0" fmla="*/ 119650 h 717888"/>
                <a:gd name="connsiteX1" fmla="*/ 119650 w 2676815"/>
                <a:gd name="connsiteY1" fmla="*/ 0 h 717888"/>
                <a:gd name="connsiteX2" fmla="*/ 2557165 w 2676815"/>
                <a:gd name="connsiteY2" fmla="*/ 0 h 717888"/>
                <a:gd name="connsiteX3" fmla="*/ 2676815 w 2676815"/>
                <a:gd name="connsiteY3" fmla="*/ 119650 h 717888"/>
                <a:gd name="connsiteX4" fmla="*/ 2676815 w 2676815"/>
                <a:gd name="connsiteY4" fmla="*/ 598238 h 717888"/>
                <a:gd name="connsiteX5" fmla="*/ 2557165 w 2676815"/>
                <a:gd name="connsiteY5" fmla="*/ 717888 h 717888"/>
                <a:gd name="connsiteX6" fmla="*/ 119650 w 2676815"/>
                <a:gd name="connsiteY6" fmla="*/ 717888 h 717888"/>
                <a:gd name="connsiteX7" fmla="*/ 0 w 2676815"/>
                <a:gd name="connsiteY7" fmla="*/ 598238 h 717888"/>
                <a:gd name="connsiteX8" fmla="*/ 0 w 2676815"/>
                <a:gd name="connsiteY8" fmla="*/ 119650 h 717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6815" h="717888">
                  <a:moveTo>
                    <a:pt x="0" y="119650"/>
                  </a:moveTo>
                  <a:cubicBezTo>
                    <a:pt x="0" y="53569"/>
                    <a:pt x="53569" y="0"/>
                    <a:pt x="119650" y="0"/>
                  </a:cubicBezTo>
                  <a:lnTo>
                    <a:pt x="2557165" y="0"/>
                  </a:lnTo>
                  <a:cubicBezTo>
                    <a:pt x="2623246" y="0"/>
                    <a:pt x="2676815" y="53569"/>
                    <a:pt x="2676815" y="119650"/>
                  </a:cubicBezTo>
                  <a:lnTo>
                    <a:pt x="2676815" y="598238"/>
                  </a:lnTo>
                  <a:cubicBezTo>
                    <a:pt x="2676815" y="664319"/>
                    <a:pt x="2623246" y="717888"/>
                    <a:pt x="2557165" y="717888"/>
                  </a:cubicBezTo>
                  <a:lnTo>
                    <a:pt x="119650" y="717888"/>
                  </a:lnTo>
                  <a:cubicBezTo>
                    <a:pt x="53569" y="717888"/>
                    <a:pt x="0" y="664319"/>
                    <a:pt x="0" y="598238"/>
                  </a:cubicBezTo>
                  <a:lnTo>
                    <a:pt x="0" y="119650"/>
                  </a:lnTo>
                  <a:close/>
                </a:path>
              </a:pathLst>
            </a:custGeom>
            <a:solidFill>
              <a:srgbClr val="01438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1637" tIns="88384" rIns="88384" bIns="8838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bg1"/>
                  </a:solidFill>
                  <a:latin typeface="Formular" panose="02000000000000000000" pitchFamily="2" charset="-52"/>
                </a:rPr>
                <a:t>Турецкая лира (</a:t>
              </a:r>
              <a:r>
                <a:rPr lang="en-US" sz="1200" b="1" kern="1200" dirty="0" smtClean="0">
                  <a:solidFill>
                    <a:schemeClr val="bg1"/>
                  </a:solidFill>
                  <a:latin typeface="Formular" panose="02000000000000000000" pitchFamily="2" charset="-52"/>
                </a:rPr>
                <a:t>TRY</a:t>
              </a:r>
              <a:r>
                <a:rPr lang="ru-RU" sz="1200" b="1" kern="1200" dirty="0" smtClean="0">
                  <a:solidFill>
                    <a:schemeClr val="bg1"/>
                  </a:solidFill>
                  <a:latin typeface="Formular" panose="02000000000000000000" pitchFamily="2" charset="-52"/>
                </a:rPr>
                <a:t>)</a:t>
              </a:r>
              <a:endParaRPr lang="ru-RU" sz="1200" kern="1200" dirty="0">
                <a:solidFill>
                  <a:schemeClr val="bg1"/>
                </a:solidFill>
                <a:latin typeface="Formular" panose="02000000000000000000" pitchFamily="2" charset="-52"/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4707624" y="8550644"/>
              <a:ext cx="949396" cy="923722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3000" r="-33000" b="-3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2" name="Скругленный прямоугольник 4"/>
          <p:cNvSpPr txBox="1"/>
          <p:nvPr/>
        </p:nvSpPr>
        <p:spPr>
          <a:xfrm>
            <a:off x="3039477" y="3995092"/>
            <a:ext cx="4682670" cy="584715"/>
          </a:xfrm>
          <a:prstGeom prst="rect">
            <a:avLst/>
          </a:prstGeom>
          <a:solidFill>
            <a:srgbClr val="96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32410" tIns="232410" rIns="232410" bIns="232410" numCol="1" spcCol="1270" anchor="ctr" anchorCtr="0">
            <a:noAutofit/>
          </a:bodyPr>
          <a:lstStyle/>
          <a:p>
            <a:pPr lvl="0" algn="ctr" defTabSz="271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chemeClr val="bg1"/>
                </a:solidFill>
              </a:rPr>
              <a:t>Т</a:t>
            </a:r>
            <a:r>
              <a:rPr lang="ru-RU" sz="1600" b="1" dirty="0" smtClean="0">
                <a:solidFill>
                  <a:schemeClr val="bg1"/>
                </a:solidFill>
              </a:rPr>
              <a:t>олько исходящие платежи</a:t>
            </a:r>
            <a:endParaRPr lang="ru-RU" sz="1600" b="1" kern="1200" dirty="0">
              <a:solidFill>
                <a:schemeClr val="bg1"/>
              </a:solidFill>
            </a:endParaRPr>
          </a:p>
        </p:txBody>
      </p:sp>
      <p:sp>
        <p:nvSpPr>
          <p:cNvPr id="43" name="Полилиния 42"/>
          <p:cNvSpPr/>
          <p:nvPr/>
        </p:nvSpPr>
        <p:spPr>
          <a:xfrm>
            <a:off x="2415358" y="5280485"/>
            <a:ext cx="2390543" cy="485591"/>
          </a:xfrm>
          <a:custGeom>
            <a:avLst/>
            <a:gdLst>
              <a:gd name="connsiteX0" fmla="*/ 0 w 2676815"/>
              <a:gd name="connsiteY0" fmla="*/ 119650 h 717888"/>
              <a:gd name="connsiteX1" fmla="*/ 119650 w 2676815"/>
              <a:gd name="connsiteY1" fmla="*/ 0 h 717888"/>
              <a:gd name="connsiteX2" fmla="*/ 2557165 w 2676815"/>
              <a:gd name="connsiteY2" fmla="*/ 0 h 717888"/>
              <a:gd name="connsiteX3" fmla="*/ 2676815 w 2676815"/>
              <a:gd name="connsiteY3" fmla="*/ 119650 h 717888"/>
              <a:gd name="connsiteX4" fmla="*/ 2676815 w 2676815"/>
              <a:gd name="connsiteY4" fmla="*/ 598238 h 717888"/>
              <a:gd name="connsiteX5" fmla="*/ 2557165 w 2676815"/>
              <a:gd name="connsiteY5" fmla="*/ 717888 h 717888"/>
              <a:gd name="connsiteX6" fmla="*/ 119650 w 2676815"/>
              <a:gd name="connsiteY6" fmla="*/ 717888 h 717888"/>
              <a:gd name="connsiteX7" fmla="*/ 0 w 2676815"/>
              <a:gd name="connsiteY7" fmla="*/ 598238 h 717888"/>
              <a:gd name="connsiteX8" fmla="*/ 0 w 2676815"/>
              <a:gd name="connsiteY8" fmla="*/ 119650 h 71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6815" h="717888">
                <a:moveTo>
                  <a:pt x="0" y="119650"/>
                </a:moveTo>
                <a:cubicBezTo>
                  <a:pt x="0" y="53569"/>
                  <a:pt x="53569" y="0"/>
                  <a:pt x="119650" y="0"/>
                </a:cubicBezTo>
                <a:lnTo>
                  <a:pt x="2557165" y="0"/>
                </a:lnTo>
                <a:cubicBezTo>
                  <a:pt x="2623246" y="0"/>
                  <a:pt x="2676815" y="53569"/>
                  <a:pt x="2676815" y="119650"/>
                </a:cubicBezTo>
                <a:lnTo>
                  <a:pt x="2676815" y="598238"/>
                </a:lnTo>
                <a:cubicBezTo>
                  <a:pt x="2676815" y="664319"/>
                  <a:pt x="2623246" y="717888"/>
                  <a:pt x="2557165" y="717888"/>
                </a:cubicBezTo>
                <a:lnTo>
                  <a:pt x="119650" y="717888"/>
                </a:lnTo>
                <a:cubicBezTo>
                  <a:pt x="53569" y="717888"/>
                  <a:pt x="0" y="664319"/>
                  <a:pt x="0" y="598238"/>
                </a:cubicBezTo>
                <a:lnTo>
                  <a:pt x="0" y="119650"/>
                </a:lnTo>
                <a:close/>
              </a:path>
            </a:pathLst>
          </a:custGeom>
          <a:solidFill>
            <a:srgbClr val="01438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1637" tIns="88384" rIns="88384" bIns="88384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900" b="1" dirty="0">
                <a:solidFill>
                  <a:srgbClr val="FFFFFF"/>
                </a:solidFill>
                <a:latin typeface="QKFBLV+Calibri Bold"/>
                <a:cs typeface="QKFBLV+Calibri Bold"/>
              </a:rPr>
              <a:t>Доллар</a:t>
            </a:r>
            <a:r>
              <a:rPr lang="ru-RU" sz="9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900" b="1" dirty="0">
                <a:solidFill>
                  <a:srgbClr val="FFFFFF"/>
                </a:solidFill>
                <a:latin typeface="QKFBLV+Calibri Bold"/>
                <a:cs typeface="QKFBLV+Calibri Bold"/>
              </a:rPr>
              <a:t>США</a:t>
            </a:r>
            <a:r>
              <a:rPr lang="ru-RU" sz="900" b="1" spc="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900" dirty="0">
                <a:solidFill>
                  <a:srgbClr val="FFFFFF"/>
                </a:solidFill>
                <a:latin typeface="KKDQGL+Tw Cen MT Condensed Extra Bold"/>
                <a:cs typeface="KKDQGL+Tw Cen MT Condensed Extra Bold"/>
              </a:rPr>
              <a:t>(</a:t>
            </a:r>
            <a:r>
              <a:rPr lang="en-US" sz="900" dirty="0">
                <a:solidFill>
                  <a:srgbClr val="FFFFFF"/>
                </a:solidFill>
                <a:latin typeface="KKDQGL+Tw Cen MT Condensed Extra Bold"/>
                <a:cs typeface="KKDQGL+Tw Cen MT Condensed Extra Bold"/>
              </a:rPr>
              <a:t>USD</a:t>
            </a:r>
            <a:r>
              <a:rPr lang="en-US" sz="900" dirty="0" smtClean="0">
                <a:solidFill>
                  <a:srgbClr val="FFFFFF"/>
                </a:solidFill>
                <a:latin typeface="KKDQGL+Tw Cen MT Condensed Extra Bold"/>
                <a:cs typeface="KKDQGL+Tw Cen MT Condensed Extra Bold"/>
              </a:rPr>
              <a:t>)</a:t>
            </a:r>
            <a:endParaRPr lang="en-US" sz="900" dirty="0">
              <a:solidFill>
                <a:srgbClr val="FFFFFF"/>
              </a:solidFill>
              <a:latin typeface="KKDQGL+Tw Cen MT Condensed Extra Bold"/>
              <a:cs typeface="KKDQGL+Tw Cen MT Condensed Extra Bold"/>
            </a:endParaRPr>
          </a:p>
        </p:txBody>
      </p:sp>
      <p:sp>
        <p:nvSpPr>
          <p:cNvPr id="44" name="Полилиния 43"/>
          <p:cNvSpPr/>
          <p:nvPr/>
        </p:nvSpPr>
        <p:spPr>
          <a:xfrm>
            <a:off x="6307355" y="5271978"/>
            <a:ext cx="2390543" cy="485591"/>
          </a:xfrm>
          <a:custGeom>
            <a:avLst/>
            <a:gdLst>
              <a:gd name="connsiteX0" fmla="*/ 0 w 2676815"/>
              <a:gd name="connsiteY0" fmla="*/ 119650 h 717888"/>
              <a:gd name="connsiteX1" fmla="*/ 119650 w 2676815"/>
              <a:gd name="connsiteY1" fmla="*/ 0 h 717888"/>
              <a:gd name="connsiteX2" fmla="*/ 2557165 w 2676815"/>
              <a:gd name="connsiteY2" fmla="*/ 0 h 717888"/>
              <a:gd name="connsiteX3" fmla="*/ 2676815 w 2676815"/>
              <a:gd name="connsiteY3" fmla="*/ 119650 h 717888"/>
              <a:gd name="connsiteX4" fmla="*/ 2676815 w 2676815"/>
              <a:gd name="connsiteY4" fmla="*/ 598238 h 717888"/>
              <a:gd name="connsiteX5" fmla="*/ 2557165 w 2676815"/>
              <a:gd name="connsiteY5" fmla="*/ 717888 h 717888"/>
              <a:gd name="connsiteX6" fmla="*/ 119650 w 2676815"/>
              <a:gd name="connsiteY6" fmla="*/ 717888 h 717888"/>
              <a:gd name="connsiteX7" fmla="*/ 0 w 2676815"/>
              <a:gd name="connsiteY7" fmla="*/ 598238 h 717888"/>
              <a:gd name="connsiteX8" fmla="*/ 0 w 2676815"/>
              <a:gd name="connsiteY8" fmla="*/ 119650 h 71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6815" h="717888">
                <a:moveTo>
                  <a:pt x="0" y="119650"/>
                </a:moveTo>
                <a:cubicBezTo>
                  <a:pt x="0" y="53569"/>
                  <a:pt x="53569" y="0"/>
                  <a:pt x="119650" y="0"/>
                </a:cubicBezTo>
                <a:lnTo>
                  <a:pt x="2557165" y="0"/>
                </a:lnTo>
                <a:cubicBezTo>
                  <a:pt x="2623246" y="0"/>
                  <a:pt x="2676815" y="53569"/>
                  <a:pt x="2676815" y="119650"/>
                </a:cubicBezTo>
                <a:lnTo>
                  <a:pt x="2676815" y="598238"/>
                </a:lnTo>
                <a:cubicBezTo>
                  <a:pt x="2676815" y="664319"/>
                  <a:pt x="2623246" y="717888"/>
                  <a:pt x="2557165" y="717888"/>
                </a:cubicBezTo>
                <a:lnTo>
                  <a:pt x="119650" y="717888"/>
                </a:lnTo>
                <a:cubicBezTo>
                  <a:pt x="53569" y="717888"/>
                  <a:pt x="0" y="664319"/>
                  <a:pt x="0" y="598238"/>
                </a:cubicBezTo>
                <a:lnTo>
                  <a:pt x="0" y="119650"/>
                </a:lnTo>
                <a:close/>
              </a:path>
            </a:pathLst>
          </a:custGeom>
          <a:solidFill>
            <a:srgbClr val="01438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1637" tIns="88384" rIns="88384" bIns="88384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900" b="1" dirty="0" smtClean="0">
                <a:solidFill>
                  <a:srgbClr val="FFFFFF"/>
                </a:solidFill>
                <a:latin typeface="QKFBLV+Calibri Bold"/>
                <a:cs typeface="QKFBLV+Calibri Bold"/>
              </a:rPr>
              <a:t>          Евро</a:t>
            </a:r>
            <a:r>
              <a:rPr lang="ru-RU" sz="900" b="1" spc="-1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900" dirty="0">
                <a:solidFill>
                  <a:srgbClr val="FFFFFF"/>
                </a:solidFill>
                <a:latin typeface="KKDQGL+Tw Cen MT Condensed Extra Bold"/>
                <a:cs typeface="KKDQGL+Tw Cen MT Condensed Extra Bold"/>
              </a:rPr>
              <a:t>(</a:t>
            </a:r>
            <a:r>
              <a:rPr lang="en-US" sz="900" dirty="0" smtClean="0">
                <a:solidFill>
                  <a:srgbClr val="FFFFFF"/>
                </a:solidFill>
                <a:latin typeface="KKDQGL+Tw Cen MT Condensed Extra Bold"/>
                <a:cs typeface="KKDQGL+Tw Cen MT Condensed Extra Bold"/>
              </a:rPr>
              <a:t>EUR</a:t>
            </a:r>
            <a:r>
              <a:rPr lang="ru-RU" sz="900" dirty="0" smtClean="0">
                <a:solidFill>
                  <a:srgbClr val="FFFFFF"/>
                </a:solidFill>
                <a:latin typeface="KKDQGL+Tw Cen MT Condensed Extra Bold"/>
                <a:cs typeface="KKDQGL+Tw Cen MT Condensed Extra Bold"/>
              </a:rPr>
              <a:t>)</a:t>
            </a:r>
            <a:endParaRPr lang="en-US" sz="900" dirty="0">
              <a:solidFill>
                <a:srgbClr val="FFFFFF"/>
              </a:solidFill>
              <a:latin typeface="KKDQGL+Tw Cen MT Condensed Extra Bold"/>
              <a:cs typeface="KKDQGL+Tw Cen MT Condensed Extra Bold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4617" y="4795765"/>
            <a:ext cx="1171065" cy="9703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65322" y="4742467"/>
            <a:ext cx="1500864" cy="963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" name="Rectangle 2"/>
          <p:cNvSpPr txBox="1">
            <a:spLocks noChangeArrowheads="1"/>
          </p:cNvSpPr>
          <p:nvPr/>
        </p:nvSpPr>
        <p:spPr bwMode="gray">
          <a:xfrm>
            <a:off x="5934074" y="2475180"/>
            <a:ext cx="5189645" cy="646331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0" fontAlgn="base" hangingPunct="0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0" fontAlgn="base" hangingPunct="0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2pPr>
            <a:lvl3pPr algn="l" defTabSz="913526" rtl="0" eaLnBrk="0" fontAlgn="base" hangingPunct="0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3pPr>
            <a:lvl4pPr algn="l" defTabSz="913526" rtl="0" eaLnBrk="0" fontAlgn="base" hangingPunct="0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4pPr>
            <a:lvl5pPr algn="l" defTabSz="913526" rtl="0" eaLnBrk="0" fontAlgn="base" hangingPunct="0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5pPr>
            <a:lvl6pPr marL="466481" algn="l" defTabSz="913526" rtl="0" fontAlgn="base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6pPr>
            <a:lvl7pPr marL="932962" algn="l" defTabSz="913526" rtl="0" fontAlgn="base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7pPr>
            <a:lvl8pPr marL="1399443" algn="l" defTabSz="913526" rtl="0" fontAlgn="base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8pPr>
            <a:lvl9pPr marL="1865925" algn="l" defTabSz="913526" rtl="0" fontAlgn="base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3239" algn="ctr" defTabSz="932962" eaLnBrk="1" hangingPunct="1"/>
            <a:r>
              <a:rPr lang="ru-RU" altLang="ru-RU" sz="1400" kern="0" dirty="0">
                <a:solidFill>
                  <a:srgbClr val="FF0000"/>
                </a:solidFill>
                <a:latin typeface="Formular" panose="02000000000000000000"/>
              </a:rPr>
              <a:t>Проходят только </a:t>
            </a:r>
            <a:r>
              <a:rPr lang="ru-RU" altLang="ru-RU" sz="1400" kern="0" dirty="0">
                <a:latin typeface="Formular" panose="02000000000000000000"/>
              </a:rPr>
              <a:t>исходящие и входящие платежи, связанные с </a:t>
            </a:r>
            <a:r>
              <a:rPr lang="ru-RU" altLang="ru-RU" sz="1400" kern="0" dirty="0">
                <a:solidFill>
                  <a:srgbClr val="FF0000"/>
                </a:solidFill>
                <a:latin typeface="Formular" panose="02000000000000000000"/>
              </a:rPr>
              <a:t>продуктами питания и </a:t>
            </a:r>
            <a:r>
              <a:rPr lang="ru-RU" altLang="ru-RU" sz="1400" kern="0" dirty="0" err="1">
                <a:solidFill>
                  <a:srgbClr val="FF0000"/>
                </a:solidFill>
                <a:latin typeface="Formular" panose="02000000000000000000"/>
              </a:rPr>
              <a:t>агропродукцией</a:t>
            </a:r>
            <a:r>
              <a:rPr lang="ru-RU" altLang="ru-RU" sz="1400" kern="0" dirty="0">
                <a:solidFill>
                  <a:srgbClr val="FF0000"/>
                </a:solidFill>
                <a:latin typeface="Formular" panose="02000000000000000000"/>
              </a:rPr>
              <a:t>/сельхозпродукцией</a:t>
            </a:r>
          </a:p>
        </p:txBody>
      </p:sp>
      <p:sp>
        <p:nvSpPr>
          <p:cNvPr id="50" name="Rectangle 2"/>
          <p:cNvSpPr txBox="1">
            <a:spLocks noChangeArrowheads="1"/>
          </p:cNvSpPr>
          <p:nvPr/>
        </p:nvSpPr>
        <p:spPr bwMode="gray">
          <a:xfrm>
            <a:off x="380688" y="2500679"/>
            <a:ext cx="4768361" cy="646331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0" fontAlgn="base" hangingPunct="0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0" fontAlgn="base" hangingPunct="0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2pPr>
            <a:lvl3pPr algn="l" defTabSz="913526" rtl="0" eaLnBrk="0" fontAlgn="base" hangingPunct="0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3pPr>
            <a:lvl4pPr algn="l" defTabSz="913526" rtl="0" eaLnBrk="0" fontAlgn="base" hangingPunct="0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4pPr>
            <a:lvl5pPr algn="l" defTabSz="913526" rtl="0" eaLnBrk="0" fontAlgn="base" hangingPunct="0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5pPr>
            <a:lvl6pPr marL="466481" algn="l" defTabSz="913526" rtl="0" fontAlgn="base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6pPr>
            <a:lvl7pPr marL="932962" algn="l" defTabSz="913526" rtl="0" fontAlgn="base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7pPr>
            <a:lvl8pPr marL="1399443" algn="l" defTabSz="913526" rtl="0" fontAlgn="base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8pPr>
            <a:lvl9pPr marL="1865925" algn="l" defTabSz="913526" rtl="0" fontAlgn="base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3239" algn="ctr" defTabSz="932962" eaLnBrk="1" hangingPunct="1"/>
            <a:r>
              <a:rPr lang="ru-RU" altLang="ru-RU" sz="1400" kern="0" dirty="0" smtClean="0">
                <a:latin typeface="Formular" panose="02000000000000000000"/>
              </a:rPr>
              <a:t>Без ограничений, </a:t>
            </a:r>
            <a:r>
              <a:rPr lang="ru-RU" altLang="ru-RU" sz="1400" kern="0" dirty="0">
                <a:solidFill>
                  <a:srgbClr val="FF0000"/>
                </a:solidFill>
                <a:latin typeface="Formular" panose="02000000000000000000"/>
              </a:rPr>
              <a:t>кроме исходящих и входящих платежей в пользу банков</a:t>
            </a:r>
            <a:r>
              <a:rPr lang="en-US" altLang="ru-RU" sz="1400" kern="0" dirty="0">
                <a:solidFill>
                  <a:srgbClr val="FF0000"/>
                </a:solidFill>
                <a:latin typeface="Formular" panose="02000000000000000000"/>
              </a:rPr>
              <a:t>:</a:t>
            </a:r>
            <a:r>
              <a:rPr lang="ru-RU" altLang="ru-RU" sz="1400" kern="0" dirty="0">
                <a:solidFill>
                  <a:srgbClr val="FF0000"/>
                </a:solidFill>
                <a:latin typeface="Formular" panose="02000000000000000000"/>
              </a:rPr>
              <a:t> ЕС, США, Швейцарии, Великобритании, ОАЭ,  Южной Кореи , </a:t>
            </a:r>
            <a:r>
              <a:rPr lang="ru-RU" altLang="ru-RU" sz="1400" kern="0" dirty="0" smtClean="0">
                <a:solidFill>
                  <a:srgbClr val="FF0000"/>
                </a:solidFill>
                <a:latin typeface="Formular" panose="02000000000000000000"/>
              </a:rPr>
              <a:t>Японии.</a:t>
            </a:r>
            <a:endParaRPr lang="ru-RU" altLang="ru-RU" sz="1400" kern="0" dirty="0">
              <a:solidFill>
                <a:srgbClr val="FF0000"/>
              </a:solidFill>
              <a:latin typeface="Formular" panose="02000000000000000000"/>
            </a:endParaRP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 bwMode="gray">
          <a:xfrm>
            <a:off x="1980377" y="6074865"/>
            <a:ext cx="7785809" cy="646331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0" fontAlgn="base" hangingPunct="0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0" fontAlgn="base" hangingPunct="0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2pPr>
            <a:lvl3pPr algn="l" defTabSz="913526" rtl="0" eaLnBrk="0" fontAlgn="base" hangingPunct="0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3pPr>
            <a:lvl4pPr algn="l" defTabSz="913526" rtl="0" eaLnBrk="0" fontAlgn="base" hangingPunct="0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4pPr>
            <a:lvl5pPr algn="l" defTabSz="913526" rtl="0" eaLnBrk="0" fontAlgn="base" hangingPunct="0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5pPr>
            <a:lvl6pPr marL="466481" algn="l" defTabSz="913526" rtl="0" fontAlgn="base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6pPr>
            <a:lvl7pPr marL="932962" algn="l" defTabSz="913526" rtl="0" fontAlgn="base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7pPr>
            <a:lvl8pPr marL="1399443" algn="l" defTabSz="913526" rtl="0" fontAlgn="base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8pPr>
            <a:lvl9pPr marL="1865925" algn="l" defTabSz="913526" rtl="0" fontAlgn="base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3239" algn="ctr" defTabSz="932962" eaLnBrk="1" hangingPunct="1"/>
            <a:r>
              <a:rPr lang="ru-RU" altLang="ru-RU" sz="1400" kern="0" dirty="0" smtClean="0">
                <a:solidFill>
                  <a:srgbClr val="FF0000"/>
                </a:solidFill>
                <a:latin typeface="Formular" panose="02000000000000000000"/>
              </a:rPr>
              <a:t>Ограниченный списков банков:</a:t>
            </a:r>
          </a:p>
          <a:p>
            <a:pPr marL="3239" algn="ctr" defTabSz="932962" eaLnBrk="1" hangingPunct="1"/>
            <a:r>
              <a:rPr lang="ru-RU" altLang="ru-RU" sz="1400" kern="0" dirty="0">
                <a:solidFill>
                  <a:schemeClr val="accent1">
                    <a:lumMod val="25000"/>
                  </a:schemeClr>
                </a:solidFill>
                <a:latin typeface="Formular" panose="02000000000000000000"/>
              </a:rPr>
              <a:t>Б е л о р у с </a:t>
            </a:r>
            <a:r>
              <a:rPr lang="ru-RU" altLang="ru-RU" sz="1400" kern="0" dirty="0" err="1">
                <a:solidFill>
                  <a:schemeClr val="accent1">
                    <a:lumMod val="25000"/>
                  </a:schemeClr>
                </a:solidFill>
                <a:latin typeface="Formular" panose="02000000000000000000"/>
              </a:rPr>
              <a:t>с</a:t>
            </a:r>
            <a:r>
              <a:rPr lang="ru-RU" altLang="ru-RU" sz="1400" kern="0" dirty="0">
                <a:solidFill>
                  <a:schemeClr val="accent1">
                    <a:lumMod val="25000"/>
                  </a:schemeClr>
                </a:solidFill>
                <a:latin typeface="Formular" panose="02000000000000000000"/>
              </a:rPr>
              <a:t> и я,  А р м е н и я,  Г р у з и я,  Т а д ж и к и с т а н, </a:t>
            </a:r>
          </a:p>
          <a:p>
            <a:pPr marL="3239" algn="ctr" defTabSz="932962" eaLnBrk="1" hangingPunct="1"/>
            <a:r>
              <a:rPr lang="ru-RU" altLang="ru-RU" sz="1400" kern="0" dirty="0">
                <a:solidFill>
                  <a:schemeClr val="accent1">
                    <a:lumMod val="25000"/>
                  </a:schemeClr>
                </a:solidFill>
                <a:latin typeface="Formular" panose="02000000000000000000"/>
              </a:rPr>
              <a:t> К ы р г ы з с т а н</a:t>
            </a: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gray">
          <a:xfrm>
            <a:off x="825624" y="169074"/>
            <a:ext cx="85180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0" fontAlgn="base" hangingPunct="0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0" fontAlgn="base" hangingPunct="0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2pPr>
            <a:lvl3pPr algn="l" defTabSz="913526" rtl="0" eaLnBrk="0" fontAlgn="base" hangingPunct="0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3pPr>
            <a:lvl4pPr algn="l" defTabSz="913526" rtl="0" eaLnBrk="0" fontAlgn="base" hangingPunct="0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4pPr>
            <a:lvl5pPr algn="l" defTabSz="913526" rtl="0" eaLnBrk="0" fontAlgn="base" hangingPunct="0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5pPr>
            <a:lvl6pPr marL="466481" algn="l" defTabSz="913526" rtl="0" fontAlgn="base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6pPr>
            <a:lvl7pPr marL="932962" algn="l" defTabSz="913526" rtl="0" fontAlgn="base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7pPr>
            <a:lvl8pPr marL="1399443" algn="l" defTabSz="913526" rtl="0" fontAlgn="base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8pPr>
            <a:lvl9pPr marL="1865925" algn="l" defTabSz="913526" rtl="0" fontAlgn="base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3239" defTabSz="932962" eaLnBrk="1" hangingPunct="1"/>
            <a:r>
              <a:rPr lang="ru-RU" altLang="ru-RU" sz="2400" kern="0" dirty="0" smtClean="0">
                <a:latin typeface="Formular" panose="02000000000000000000"/>
              </a:rPr>
              <a:t>Исходящие и входящие платежи в валютах:</a:t>
            </a:r>
          </a:p>
        </p:txBody>
      </p:sp>
      <p:sp>
        <p:nvSpPr>
          <p:cNvPr id="25" name="Isosceles Triangle 784">
            <a:extLst>
              <a:ext uri="{FF2B5EF4-FFF2-40B4-BE49-F238E27FC236}">
                <a16:creationId xmlns:a16="http://schemas.microsoft.com/office/drawing/2014/main" id="{DE2DE290-BCF9-9A79-F9BB-9DF529BC7E92}"/>
              </a:ext>
            </a:extLst>
          </p:cNvPr>
          <p:cNvSpPr/>
          <p:nvPr/>
        </p:nvSpPr>
        <p:spPr>
          <a:xfrm rot="10800000">
            <a:off x="2251580" y="2048914"/>
            <a:ext cx="327555" cy="215164"/>
          </a:xfrm>
          <a:prstGeom prst="triangle">
            <a:avLst/>
          </a:prstGeom>
          <a:solidFill>
            <a:srgbClr val="1D4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0">
              <a:solidFill>
                <a:srgbClr val="102C51"/>
              </a:solidFill>
              <a:cs typeface="+mn-ea"/>
              <a:sym typeface="+mn-lt"/>
            </a:endParaRPr>
          </a:p>
        </p:txBody>
      </p:sp>
      <p:sp>
        <p:nvSpPr>
          <p:cNvPr id="26" name="Isosceles Triangle 784">
            <a:extLst>
              <a:ext uri="{FF2B5EF4-FFF2-40B4-BE49-F238E27FC236}">
                <a16:creationId xmlns:a16="http://schemas.microsoft.com/office/drawing/2014/main" id="{DE2DE290-BCF9-9A79-F9BB-9DF529BC7E92}"/>
              </a:ext>
            </a:extLst>
          </p:cNvPr>
          <p:cNvSpPr/>
          <p:nvPr/>
        </p:nvSpPr>
        <p:spPr>
          <a:xfrm rot="10800000">
            <a:off x="8490019" y="2048914"/>
            <a:ext cx="327555" cy="215164"/>
          </a:xfrm>
          <a:prstGeom prst="triangle">
            <a:avLst/>
          </a:prstGeom>
          <a:solidFill>
            <a:srgbClr val="1D4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0">
              <a:solidFill>
                <a:srgbClr val="102C51"/>
              </a:solidFill>
              <a:cs typeface="+mn-ea"/>
              <a:sym typeface="+mn-lt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380688" y="3548801"/>
            <a:ext cx="10743031" cy="35837"/>
          </a:xfrm>
          <a:prstGeom prst="line">
            <a:avLst/>
          </a:prstGeom>
          <a:ln w="2222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Isosceles Triangle 784">
            <a:extLst>
              <a:ext uri="{FF2B5EF4-FFF2-40B4-BE49-F238E27FC236}">
                <a16:creationId xmlns:a16="http://schemas.microsoft.com/office/drawing/2014/main" id="{DE2DE290-BCF9-9A79-F9BB-9DF529BC7E92}"/>
              </a:ext>
            </a:extLst>
          </p:cNvPr>
          <p:cNvSpPr/>
          <p:nvPr/>
        </p:nvSpPr>
        <p:spPr>
          <a:xfrm rot="10800000">
            <a:off x="6813133" y="4846633"/>
            <a:ext cx="327555" cy="215164"/>
          </a:xfrm>
          <a:prstGeom prst="triangle">
            <a:avLst/>
          </a:prstGeom>
          <a:solidFill>
            <a:srgbClr val="1D4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0">
              <a:solidFill>
                <a:srgbClr val="102C51"/>
              </a:solidFill>
              <a:cs typeface="+mn-ea"/>
              <a:sym typeface="+mn-lt"/>
            </a:endParaRPr>
          </a:p>
        </p:txBody>
      </p:sp>
      <p:sp>
        <p:nvSpPr>
          <p:cNvPr id="33" name="Isosceles Triangle 784">
            <a:extLst>
              <a:ext uri="{FF2B5EF4-FFF2-40B4-BE49-F238E27FC236}">
                <a16:creationId xmlns:a16="http://schemas.microsoft.com/office/drawing/2014/main" id="{DE2DE290-BCF9-9A79-F9BB-9DF529BC7E92}"/>
              </a:ext>
            </a:extLst>
          </p:cNvPr>
          <p:cNvSpPr/>
          <p:nvPr/>
        </p:nvSpPr>
        <p:spPr>
          <a:xfrm rot="10800000">
            <a:off x="3446851" y="4846633"/>
            <a:ext cx="327555" cy="215164"/>
          </a:xfrm>
          <a:prstGeom prst="triangle">
            <a:avLst/>
          </a:prstGeom>
          <a:solidFill>
            <a:srgbClr val="1D4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0">
              <a:solidFill>
                <a:srgbClr val="102C5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957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fld id="{5BDE3E92-56AF-4B7B-B802-0E8D6DC059C7}" type="slidenum">
              <a:rPr lang="ru-RU" altLang="ru-RU" sz="1200">
                <a:latin typeface="Arial" panose="020B0604020202020204" pitchFamily="34" charset="0"/>
              </a:rPr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r>
              <a:rPr lang="ru-RU" altLang="ru-RU" sz="12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139" y="166835"/>
            <a:ext cx="314369" cy="285790"/>
          </a:xfrm>
          <a:prstGeom prst="rect">
            <a:avLst/>
          </a:prstGeom>
        </p:spPr>
      </p:pic>
      <p:sp>
        <p:nvSpPr>
          <p:cNvPr id="23" name="Rectangle 2"/>
          <p:cNvSpPr txBox="1">
            <a:spLocks noChangeArrowheads="1"/>
          </p:cNvSpPr>
          <p:nvPr/>
        </p:nvSpPr>
        <p:spPr bwMode="gray">
          <a:xfrm>
            <a:off x="373185" y="322356"/>
            <a:ext cx="85180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0" fontAlgn="base" hangingPunct="0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0" fontAlgn="base" hangingPunct="0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2pPr>
            <a:lvl3pPr algn="l" defTabSz="913526" rtl="0" eaLnBrk="0" fontAlgn="base" hangingPunct="0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3pPr>
            <a:lvl4pPr algn="l" defTabSz="913526" rtl="0" eaLnBrk="0" fontAlgn="base" hangingPunct="0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4pPr>
            <a:lvl5pPr algn="l" defTabSz="913526" rtl="0" eaLnBrk="0" fontAlgn="base" hangingPunct="0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5pPr>
            <a:lvl6pPr marL="466481" algn="l" defTabSz="913526" rtl="0" fontAlgn="base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6pPr>
            <a:lvl7pPr marL="932962" algn="l" defTabSz="913526" rtl="0" fontAlgn="base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7pPr>
            <a:lvl8pPr marL="1399443" algn="l" defTabSz="913526" rtl="0" fontAlgn="base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8pPr>
            <a:lvl9pPr marL="1865925" algn="l" defTabSz="913526" rtl="0" fontAlgn="base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3239" defTabSz="932962" eaLnBrk="1" hangingPunct="1"/>
            <a:r>
              <a:rPr lang="ru-RU" altLang="ru-RU" sz="2400" kern="0" dirty="0" smtClean="0">
                <a:latin typeface="Formular" panose="02000000000000000000"/>
              </a:rPr>
              <a:t>Наши преимущества при валютном контроле</a:t>
            </a:r>
          </a:p>
        </p:txBody>
      </p:sp>
      <p:grpSp>
        <p:nvGrpSpPr>
          <p:cNvPr id="24" name="组合 1">
            <a:extLst>
              <a:ext uri="{FF2B5EF4-FFF2-40B4-BE49-F238E27FC236}">
                <a16:creationId xmlns:a16="http://schemas.microsoft.com/office/drawing/2014/main" id="{61E8222C-FBEF-028D-8A1F-7AE729AD90B5}"/>
              </a:ext>
            </a:extLst>
          </p:cNvPr>
          <p:cNvGrpSpPr/>
          <p:nvPr/>
        </p:nvGrpSpPr>
        <p:grpSpPr>
          <a:xfrm rot="1863397">
            <a:off x="4616158" y="1201957"/>
            <a:ext cx="2959684" cy="2962622"/>
            <a:chOff x="4496731" y="2130569"/>
            <a:chExt cx="2959684" cy="2962622"/>
          </a:xfrm>
          <a:solidFill>
            <a:srgbClr val="1D4F91"/>
          </a:solidFill>
        </p:grpSpPr>
        <p:grpSp>
          <p:nvGrpSpPr>
            <p:cNvPr id="25" name="组合 4">
              <a:extLst>
                <a:ext uri="{FF2B5EF4-FFF2-40B4-BE49-F238E27FC236}">
                  <a16:creationId xmlns:a16="http://schemas.microsoft.com/office/drawing/2014/main" id="{EAE7C90A-2210-10BE-B376-4D35F9DE837D}"/>
                </a:ext>
              </a:extLst>
            </p:cNvPr>
            <p:cNvGrpSpPr/>
            <p:nvPr/>
          </p:nvGrpSpPr>
          <p:grpSpPr>
            <a:xfrm>
              <a:off x="4496731" y="2130569"/>
              <a:ext cx="2959684" cy="2962622"/>
              <a:chOff x="4496731" y="1947689"/>
              <a:chExt cx="2959684" cy="2962622"/>
            </a:xfrm>
            <a:grpFill/>
          </p:grpSpPr>
          <p:sp>
            <p:nvSpPr>
              <p:cNvPr id="30" name="Freeform 437">
                <a:extLst>
                  <a:ext uri="{FF2B5EF4-FFF2-40B4-BE49-F238E27FC236}">
                    <a16:creationId xmlns:a16="http://schemas.microsoft.com/office/drawing/2014/main" id="{B5BA80B5-43AA-37D9-5751-2FDF0931A9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96731" y="1947689"/>
                <a:ext cx="2959684" cy="2962622"/>
              </a:xfrm>
              <a:custGeom>
                <a:avLst/>
                <a:gdLst>
                  <a:gd name="T0" fmla="*/ 816 w 1007"/>
                  <a:gd name="T1" fmla="*/ 114 h 1008"/>
                  <a:gd name="T2" fmla="*/ 809 w 1007"/>
                  <a:gd name="T3" fmla="*/ 130 h 1008"/>
                  <a:gd name="T4" fmla="*/ 791 w 1007"/>
                  <a:gd name="T5" fmla="*/ 130 h 1008"/>
                  <a:gd name="T6" fmla="*/ 668 w 1007"/>
                  <a:gd name="T7" fmla="*/ 61 h 1008"/>
                  <a:gd name="T8" fmla="*/ 540 w 1007"/>
                  <a:gd name="T9" fmla="*/ 33 h 1008"/>
                  <a:gd name="T10" fmla="*/ 510 w 1007"/>
                  <a:gd name="T11" fmla="*/ 0 h 1008"/>
                  <a:gd name="T12" fmla="*/ 611 w 1007"/>
                  <a:gd name="T13" fmla="*/ 10 h 1008"/>
                  <a:gd name="T14" fmla="*/ 747 w 1007"/>
                  <a:gd name="T15" fmla="*/ 61 h 1008"/>
                  <a:gd name="T16" fmla="*/ 510 w 1007"/>
                  <a:gd name="T17" fmla="*/ 1008 h 1008"/>
                  <a:gd name="T18" fmla="*/ 570 w 1007"/>
                  <a:gd name="T19" fmla="*/ 971 h 1008"/>
                  <a:gd name="T20" fmla="*/ 650 w 1007"/>
                  <a:gd name="T21" fmla="*/ 952 h 1008"/>
                  <a:gd name="T22" fmla="*/ 707 w 1007"/>
                  <a:gd name="T23" fmla="*/ 929 h 1008"/>
                  <a:gd name="T24" fmla="*/ 833 w 1007"/>
                  <a:gd name="T25" fmla="*/ 842 h 1008"/>
                  <a:gd name="T26" fmla="*/ 903 w 1007"/>
                  <a:gd name="T27" fmla="*/ 755 h 1008"/>
                  <a:gd name="T28" fmla="*/ 963 w 1007"/>
                  <a:gd name="T29" fmla="*/ 613 h 1008"/>
                  <a:gd name="T30" fmla="*/ 973 w 1007"/>
                  <a:gd name="T31" fmla="*/ 458 h 1008"/>
                  <a:gd name="T32" fmla="*/ 982 w 1007"/>
                  <a:gd name="T33" fmla="*/ 442 h 1008"/>
                  <a:gd name="T34" fmla="*/ 1000 w 1007"/>
                  <a:gd name="T35" fmla="*/ 445 h 1008"/>
                  <a:gd name="T36" fmla="*/ 1007 w 1007"/>
                  <a:gd name="T37" fmla="*/ 498 h 1008"/>
                  <a:gd name="T38" fmla="*/ 983 w 1007"/>
                  <a:gd name="T39" fmla="*/ 660 h 1008"/>
                  <a:gd name="T40" fmla="*/ 942 w 1007"/>
                  <a:gd name="T41" fmla="*/ 755 h 1008"/>
                  <a:gd name="T42" fmla="*/ 883 w 1007"/>
                  <a:gd name="T43" fmla="*/ 837 h 1008"/>
                  <a:gd name="T44" fmla="*/ 794 w 1007"/>
                  <a:gd name="T45" fmla="*/ 916 h 1008"/>
                  <a:gd name="T46" fmla="*/ 721 w 1007"/>
                  <a:gd name="T47" fmla="*/ 959 h 1008"/>
                  <a:gd name="T48" fmla="*/ 660 w 1007"/>
                  <a:gd name="T49" fmla="*/ 983 h 1008"/>
                  <a:gd name="T50" fmla="*/ 574 w 1007"/>
                  <a:gd name="T51" fmla="*/ 1003 h 1008"/>
                  <a:gd name="T52" fmla="*/ 510 w 1007"/>
                  <a:gd name="T53" fmla="*/ 1008 h 1008"/>
                  <a:gd name="T54" fmla="*/ 459 w 1007"/>
                  <a:gd name="T55" fmla="*/ 34 h 1008"/>
                  <a:gd name="T56" fmla="*/ 359 w 1007"/>
                  <a:gd name="T57" fmla="*/ 56 h 1008"/>
                  <a:gd name="T58" fmla="*/ 285 w 1007"/>
                  <a:gd name="T59" fmla="*/ 87 h 1008"/>
                  <a:gd name="T60" fmla="*/ 188 w 1007"/>
                  <a:gd name="T61" fmla="*/ 154 h 1008"/>
                  <a:gd name="T62" fmla="*/ 128 w 1007"/>
                  <a:gd name="T63" fmla="*/ 218 h 1008"/>
                  <a:gd name="T64" fmla="*/ 64 w 1007"/>
                  <a:gd name="T65" fmla="*/ 334 h 1008"/>
                  <a:gd name="T66" fmla="*/ 34 w 1007"/>
                  <a:gd name="T67" fmla="*/ 470 h 1008"/>
                  <a:gd name="T68" fmla="*/ 33 w 1007"/>
                  <a:gd name="T69" fmla="*/ 509 h 1008"/>
                  <a:gd name="T70" fmla="*/ 34 w 1007"/>
                  <a:gd name="T71" fmla="*/ 553 h 1008"/>
                  <a:gd name="T72" fmla="*/ 20 w 1007"/>
                  <a:gd name="T73" fmla="*/ 564 h 1008"/>
                  <a:gd name="T74" fmla="*/ 3 w 1007"/>
                  <a:gd name="T75" fmla="*/ 550 h 1008"/>
                  <a:gd name="T76" fmla="*/ 1 w 1007"/>
                  <a:gd name="T77" fmla="*/ 469 h 1008"/>
                  <a:gd name="T78" fmla="*/ 13 w 1007"/>
                  <a:gd name="T79" fmla="*/ 392 h 1008"/>
                  <a:gd name="T80" fmla="*/ 64 w 1007"/>
                  <a:gd name="T81" fmla="*/ 258 h 1008"/>
                  <a:gd name="T82" fmla="*/ 122 w 1007"/>
                  <a:gd name="T83" fmla="*/ 174 h 1008"/>
                  <a:gd name="T84" fmla="*/ 216 w 1007"/>
                  <a:gd name="T85" fmla="*/ 91 h 1008"/>
                  <a:gd name="T86" fmla="*/ 298 w 1007"/>
                  <a:gd name="T87" fmla="*/ 44 h 1008"/>
                  <a:gd name="T88" fmla="*/ 402 w 1007"/>
                  <a:gd name="T89" fmla="*/ 12 h 1008"/>
                  <a:gd name="T90" fmla="*/ 510 w 1007"/>
                  <a:gd name="T91" fmla="*/ 0 h 1008"/>
                  <a:gd name="T92" fmla="*/ 510 w 1007"/>
                  <a:gd name="T93" fmla="*/ 1008 h 1008"/>
                  <a:gd name="T94" fmla="*/ 446 w 1007"/>
                  <a:gd name="T95" fmla="*/ 1005 h 1008"/>
                  <a:gd name="T96" fmla="*/ 365 w 1007"/>
                  <a:gd name="T97" fmla="*/ 989 h 1008"/>
                  <a:gd name="T98" fmla="*/ 261 w 1007"/>
                  <a:gd name="T99" fmla="*/ 944 h 1008"/>
                  <a:gd name="T100" fmla="*/ 206 w 1007"/>
                  <a:gd name="T101" fmla="*/ 904 h 1008"/>
                  <a:gd name="T102" fmla="*/ 208 w 1007"/>
                  <a:gd name="T103" fmla="*/ 887 h 1008"/>
                  <a:gd name="T104" fmla="*/ 231 w 1007"/>
                  <a:gd name="T105" fmla="*/ 884 h 1008"/>
                  <a:gd name="T106" fmla="*/ 301 w 1007"/>
                  <a:gd name="T107" fmla="*/ 929 h 1008"/>
                  <a:gd name="T108" fmla="*/ 400 w 1007"/>
                  <a:gd name="T109" fmla="*/ 965 h 1008"/>
                  <a:gd name="T110" fmla="*/ 470 w 1007"/>
                  <a:gd name="T111" fmla="*/ 975 h 1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07" h="1008">
                    <a:moveTo>
                      <a:pt x="811" y="104"/>
                    </a:moveTo>
                    <a:lnTo>
                      <a:pt x="811" y="104"/>
                    </a:lnTo>
                    <a:lnTo>
                      <a:pt x="815" y="108"/>
                    </a:lnTo>
                    <a:lnTo>
                      <a:pt x="816" y="114"/>
                    </a:lnTo>
                    <a:lnTo>
                      <a:pt x="816" y="120"/>
                    </a:lnTo>
                    <a:lnTo>
                      <a:pt x="814" y="126"/>
                    </a:lnTo>
                    <a:lnTo>
                      <a:pt x="814" y="126"/>
                    </a:lnTo>
                    <a:lnTo>
                      <a:pt x="809" y="130"/>
                    </a:lnTo>
                    <a:lnTo>
                      <a:pt x="802" y="133"/>
                    </a:lnTo>
                    <a:lnTo>
                      <a:pt x="796" y="133"/>
                    </a:lnTo>
                    <a:lnTo>
                      <a:pt x="791" y="130"/>
                    </a:lnTo>
                    <a:lnTo>
                      <a:pt x="791" y="130"/>
                    </a:lnTo>
                    <a:lnTo>
                      <a:pt x="761" y="108"/>
                    </a:lnTo>
                    <a:lnTo>
                      <a:pt x="731" y="90"/>
                    </a:lnTo>
                    <a:lnTo>
                      <a:pt x="700" y="74"/>
                    </a:lnTo>
                    <a:lnTo>
                      <a:pt x="668" y="61"/>
                    </a:lnTo>
                    <a:lnTo>
                      <a:pt x="637" y="50"/>
                    </a:lnTo>
                    <a:lnTo>
                      <a:pt x="604" y="43"/>
                    </a:lnTo>
                    <a:lnTo>
                      <a:pt x="573" y="37"/>
                    </a:lnTo>
                    <a:lnTo>
                      <a:pt x="540" y="33"/>
                    </a:lnTo>
                    <a:lnTo>
                      <a:pt x="540" y="33"/>
                    </a:lnTo>
                    <a:lnTo>
                      <a:pt x="510" y="32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541" y="2"/>
                    </a:lnTo>
                    <a:lnTo>
                      <a:pt x="541" y="2"/>
                    </a:lnTo>
                    <a:lnTo>
                      <a:pt x="577" y="4"/>
                    </a:lnTo>
                    <a:lnTo>
                      <a:pt x="611" y="10"/>
                    </a:lnTo>
                    <a:lnTo>
                      <a:pt x="645" y="20"/>
                    </a:lnTo>
                    <a:lnTo>
                      <a:pt x="680" y="32"/>
                    </a:lnTo>
                    <a:lnTo>
                      <a:pt x="714" y="44"/>
                    </a:lnTo>
                    <a:lnTo>
                      <a:pt x="747" y="61"/>
                    </a:lnTo>
                    <a:lnTo>
                      <a:pt x="779" y="81"/>
                    </a:lnTo>
                    <a:lnTo>
                      <a:pt x="811" y="104"/>
                    </a:lnTo>
                    <a:lnTo>
                      <a:pt x="811" y="104"/>
                    </a:lnTo>
                    <a:close/>
                    <a:moveTo>
                      <a:pt x="510" y="1008"/>
                    </a:moveTo>
                    <a:lnTo>
                      <a:pt x="510" y="976"/>
                    </a:lnTo>
                    <a:lnTo>
                      <a:pt x="510" y="976"/>
                    </a:lnTo>
                    <a:lnTo>
                      <a:pt x="550" y="973"/>
                    </a:lnTo>
                    <a:lnTo>
                      <a:pt x="570" y="971"/>
                    </a:lnTo>
                    <a:lnTo>
                      <a:pt x="590" y="968"/>
                    </a:lnTo>
                    <a:lnTo>
                      <a:pt x="610" y="963"/>
                    </a:lnTo>
                    <a:lnTo>
                      <a:pt x="630" y="958"/>
                    </a:lnTo>
                    <a:lnTo>
                      <a:pt x="650" y="952"/>
                    </a:lnTo>
                    <a:lnTo>
                      <a:pt x="670" y="945"/>
                    </a:lnTo>
                    <a:lnTo>
                      <a:pt x="670" y="945"/>
                    </a:lnTo>
                    <a:lnTo>
                      <a:pt x="688" y="938"/>
                    </a:lnTo>
                    <a:lnTo>
                      <a:pt x="707" y="929"/>
                    </a:lnTo>
                    <a:lnTo>
                      <a:pt x="742" y="911"/>
                    </a:lnTo>
                    <a:lnTo>
                      <a:pt x="775" y="891"/>
                    </a:lnTo>
                    <a:lnTo>
                      <a:pt x="805" y="868"/>
                    </a:lnTo>
                    <a:lnTo>
                      <a:pt x="833" y="842"/>
                    </a:lnTo>
                    <a:lnTo>
                      <a:pt x="859" y="815"/>
                    </a:lnTo>
                    <a:lnTo>
                      <a:pt x="882" y="787"/>
                    </a:lnTo>
                    <a:lnTo>
                      <a:pt x="903" y="755"/>
                    </a:lnTo>
                    <a:lnTo>
                      <a:pt x="903" y="755"/>
                    </a:lnTo>
                    <a:lnTo>
                      <a:pt x="922" y="723"/>
                    </a:lnTo>
                    <a:lnTo>
                      <a:pt x="939" y="687"/>
                    </a:lnTo>
                    <a:lnTo>
                      <a:pt x="952" y="650"/>
                    </a:lnTo>
                    <a:lnTo>
                      <a:pt x="963" y="613"/>
                    </a:lnTo>
                    <a:lnTo>
                      <a:pt x="970" y="574"/>
                    </a:lnTo>
                    <a:lnTo>
                      <a:pt x="975" y="536"/>
                    </a:lnTo>
                    <a:lnTo>
                      <a:pt x="976" y="498"/>
                    </a:lnTo>
                    <a:lnTo>
                      <a:pt x="973" y="458"/>
                    </a:lnTo>
                    <a:lnTo>
                      <a:pt x="973" y="458"/>
                    </a:lnTo>
                    <a:lnTo>
                      <a:pt x="975" y="452"/>
                    </a:lnTo>
                    <a:lnTo>
                      <a:pt x="977" y="446"/>
                    </a:lnTo>
                    <a:lnTo>
                      <a:pt x="982" y="442"/>
                    </a:lnTo>
                    <a:lnTo>
                      <a:pt x="989" y="441"/>
                    </a:lnTo>
                    <a:lnTo>
                      <a:pt x="989" y="441"/>
                    </a:lnTo>
                    <a:lnTo>
                      <a:pt x="994" y="442"/>
                    </a:lnTo>
                    <a:lnTo>
                      <a:pt x="1000" y="445"/>
                    </a:lnTo>
                    <a:lnTo>
                      <a:pt x="1004" y="449"/>
                    </a:lnTo>
                    <a:lnTo>
                      <a:pt x="1006" y="455"/>
                    </a:lnTo>
                    <a:lnTo>
                      <a:pt x="1006" y="455"/>
                    </a:lnTo>
                    <a:lnTo>
                      <a:pt x="1007" y="498"/>
                    </a:lnTo>
                    <a:lnTo>
                      <a:pt x="1007" y="539"/>
                    </a:lnTo>
                    <a:lnTo>
                      <a:pt x="1002" y="580"/>
                    </a:lnTo>
                    <a:lnTo>
                      <a:pt x="994" y="620"/>
                    </a:lnTo>
                    <a:lnTo>
                      <a:pt x="983" y="660"/>
                    </a:lnTo>
                    <a:lnTo>
                      <a:pt x="969" y="700"/>
                    </a:lnTo>
                    <a:lnTo>
                      <a:pt x="960" y="718"/>
                    </a:lnTo>
                    <a:lnTo>
                      <a:pt x="952" y="737"/>
                    </a:lnTo>
                    <a:lnTo>
                      <a:pt x="942" y="755"/>
                    </a:lnTo>
                    <a:lnTo>
                      <a:pt x="930" y="774"/>
                    </a:lnTo>
                    <a:lnTo>
                      <a:pt x="930" y="774"/>
                    </a:lnTo>
                    <a:lnTo>
                      <a:pt x="909" y="805"/>
                    </a:lnTo>
                    <a:lnTo>
                      <a:pt x="883" y="837"/>
                    </a:lnTo>
                    <a:lnTo>
                      <a:pt x="856" y="865"/>
                    </a:lnTo>
                    <a:lnTo>
                      <a:pt x="826" y="892"/>
                    </a:lnTo>
                    <a:lnTo>
                      <a:pt x="811" y="905"/>
                    </a:lnTo>
                    <a:lnTo>
                      <a:pt x="794" y="916"/>
                    </a:lnTo>
                    <a:lnTo>
                      <a:pt x="776" y="928"/>
                    </a:lnTo>
                    <a:lnTo>
                      <a:pt x="758" y="939"/>
                    </a:lnTo>
                    <a:lnTo>
                      <a:pt x="739" y="949"/>
                    </a:lnTo>
                    <a:lnTo>
                      <a:pt x="721" y="959"/>
                    </a:lnTo>
                    <a:lnTo>
                      <a:pt x="701" y="968"/>
                    </a:lnTo>
                    <a:lnTo>
                      <a:pt x="681" y="976"/>
                    </a:lnTo>
                    <a:lnTo>
                      <a:pt x="681" y="976"/>
                    </a:lnTo>
                    <a:lnTo>
                      <a:pt x="660" y="983"/>
                    </a:lnTo>
                    <a:lnTo>
                      <a:pt x="638" y="989"/>
                    </a:lnTo>
                    <a:lnTo>
                      <a:pt x="617" y="995"/>
                    </a:lnTo>
                    <a:lnTo>
                      <a:pt x="595" y="999"/>
                    </a:lnTo>
                    <a:lnTo>
                      <a:pt x="574" y="1003"/>
                    </a:lnTo>
                    <a:lnTo>
                      <a:pt x="553" y="1006"/>
                    </a:lnTo>
                    <a:lnTo>
                      <a:pt x="531" y="1008"/>
                    </a:lnTo>
                    <a:lnTo>
                      <a:pt x="510" y="1008"/>
                    </a:lnTo>
                    <a:lnTo>
                      <a:pt x="510" y="1008"/>
                    </a:lnTo>
                    <a:close/>
                    <a:moveTo>
                      <a:pt x="510" y="32"/>
                    </a:moveTo>
                    <a:lnTo>
                      <a:pt x="510" y="32"/>
                    </a:lnTo>
                    <a:lnTo>
                      <a:pt x="484" y="33"/>
                    </a:lnTo>
                    <a:lnTo>
                      <a:pt x="459" y="34"/>
                    </a:lnTo>
                    <a:lnTo>
                      <a:pt x="433" y="39"/>
                    </a:lnTo>
                    <a:lnTo>
                      <a:pt x="409" y="43"/>
                    </a:lnTo>
                    <a:lnTo>
                      <a:pt x="383" y="49"/>
                    </a:lnTo>
                    <a:lnTo>
                      <a:pt x="359" y="56"/>
                    </a:lnTo>
                    <a:lnTo>
                      <a:pt x="335" y="64"/>
                    </a:lnTo>
                    <a:lnTo>
                      <a:pt x="310" y="74"/>
                    </a:lnTo>
                    <a:lnTo>
                      <a:pt x="310" y="74"/>
                    </a:lnTo>
                    <a:lnTo>
                      <a:pt x="285" y="87"/>
                    </a:lnTo>
                    <a:lnTo>
                      <a:pt x="259" y="101"/>
                    </a:lnTo>
                    <a:lnTo>
                      <a:pt x="235" y="117"/>
                    </a:lnTo>
                    <a:lnTo>
                      <a:pt x="211" y="136"/>
                    </a:lnTo>
                    <a:lnTo>
                      <a:pt x="188" y="154"/>
                    </a:lnTo>
                    <a:lnTo>
                      <a:pt x="167" y="174"/>
                    </a:lnTo>
                    <a:lnTo>
                      <a:pt x="147" y="195"/>
                    </a:lnTo>
                    <a:lnTo>
                      <a:pt x="128" y="218"/>
                    </a:lnTo>
                    <a:lnTo>
                      <a:pt x="128" y="218"/>
                    </a:lnTo>
                    <a:lnTo>
                      <a:pt x="110" y="245"/>
                    </a:lnTo>
                    <a:lnTo>
                      <a:pt x="92" y="274"/>
                    </a:lnTo>
                    <a:lnTo>
                      <a:pt x="77" y="302"/>
                    </a:lnTo>
                    <a:lnTo>
                      <a:pt x="64" y="334"/>
                    </a:lnTo>
                    <a:lnTo>
                      <a:pt x="53" y="366"/>
                    </a:lnTo>
                    <a:lnTo>
                      <a:pt x="44" y="399"/>
                    </a:lnTo>
                    <a:lnTo>
                      <a:pt x="38" y="435"/>
                    </a:lnTo>
                    <a:lnTo>
                      <a:pt x="34" y="470"/>
                    </a:lnTo>
                    <a:lnTo>
                      <a:pt x="34" y="470"/>
                    </a:lnTo>
                    <a:lnTo>
                      <a:pt x="34" y="470"/>
                    </a:lnTo>
                    <a:lnTo>
                      <a:pt x="34" y="470"/>
                    </a:lnTo>
                    <a:lnTo>
                      <a:pt x="33" y="509"/>
                    </a:lnTo>
                    <a:lnTo>
                      <a:pt x="33" y="509"/>
                    </a:lnTo>
                    <a:lnTo>
                      <a:pt x="35" y="547"/>
                    </a:lnTo>
                    <a:lnTo>
                      <a:pt x="35" y="547"/>
                    </a:lnTo>
                    <a:lnTo>
                      <a:pt x="34" y="553"/>
                    </a:lnTo>
                    <a:lnTo>
                      <a:pt x="31" y="559"/>
                    </a:lnTo>
                    <a:lnTo>
                      <a:pt x="27" y="563"/>
                    </a:lnTo>
                    <a:lnTo>
                      <a:pt x="20" y="564"/>
                    </a:lnTo>
                    <a:lnTo>
                      <a:pt x="20" y="564"/>
                    </a:lnTo>
                    <a:lnTo>
                      <a:pt x="14" y="564"/>
                    </a:lnTo>
                    <a:lnTo>
                      <a:pt x="8" y="560"/>
                    </a:lnTo>
                    <a:lnTo>
                      <a:pt x="4" y="556"/>
                    </a:lnTo>
                    <a:lnTo>
                      <a:pt x="3" y="550"/>
                    </a:lnTo>
                    <a:lnTo>
                      <a:pt x="3" y="550"/>
                    </a:lnTo>
                    <a:lnTo>
                      <a:pt x="0" y="509"/>
                    </a:lnTo>
                    <a:lnTo>
                      <a:pt x="0" y="509"/>
                    </a:lnTo>
                    <a:lnTo>
                      <a:pt x="1" y="469"/>
                    </a:lnTo>
                    <a:lnTo>
                      <a:pt x="1" y="469"/>
                    </a:lnTo>
                    <a:lnTo>
                      <a:pt x="1" y="469"/>
                    </a:lnTo>
                    <a:lnTo>
                      <a:pt x="6" y="431"/>
                    </a:lnTo>
                    <a:lnTo>
                      <a:pt x="13" y="392"/>
                    </a:lnTo>
                    <a:lnTo>
                      <a:pt x="23" y="356"/>
                    </a:lnTo>
                    <a:lnTo>
                      <a:pt x="34" y="322"/>
                    </a:lnTo>
                    <a:lnTo>
                      <a:pt x="48" y="289"/>
                    </a:lnTo>
                    <a:lnTo>
                      <a:pt x="64" y="258"/>
                    </a:lnTo>
                    <a:lnTo>
                      <a:pt x="82" y="227"/>
                    </a:lnTo>
                    <a:lnTo>
                      <a:pt x="102" y="198"/>
                    </a:lnTo>
                    <a:lnTo>
                      <a:pt x="102" y="198"/>
                    </a:lnTo>
                    <a:lnTo>
                      <a:pt x="122" y="174"/>
                    </a:lnTo>
                    <a:lnTo>
                      <a:pt x="144" y="151"/>
                    </a:lnTo>
                    <a:lnTo>
                      <a:pt x="167" y="130"/>
                    </a:lnTo>
                    <a:lnTo>
                      <a:pt x="191" y="110"/>
                    </a:lnTo>
                    <a:lnTo>
                      <a:pt x="216" y="91"/>
                    </a:lnTo>
                    <a:lnTo>
                      <a:pt x="242" y="74"/>
                    </a:lnTo>
                    <a:lnTo>
                      <a:pt x="269" y="59"/>
                    </a:lnTo>
                    <a:lnTo>
                      <a:pt x="298" y="44"/>
                    </a:lnTo>
                    <a:lnTo>
                      <a:pt x="298" y="44"/>
                    </a:lnTo>
                    <a:lnTo>
                      <a:pt x="323" y="34"/>
                    </a:lnTo>
                    <a:lnTo>
                      <a:pt x="349" y="26"/>
                    </a:lnTo>
                    <a:lnTo>
                      <a:pt x="375" y="17"/>
                    </a:lnTo>
                    <a:lnTo>
                      <a:pt x="402" y="12"/>
                    </a:lnTo>
                    <a:lnTo>
                      <a:pt x="429" y="6"/>
                    </a:lnTo>
                    <a:lnTo>
                      <a:pt x="456" y="3"/>
                    </a:lnTo>
                    <a:lnTo>
                      <a:pt x="483" y="0"/>
                    </a:lnTo>
                    <a:lnTo>
                      <a:pt x="510" y="0"/>
                    </a:lnTo>
                    <a:lnTo>
                      <a:pt x="510" y="32"/>
                    </a:lnTo>
                    <a:lnTo>
                      <a:pt x="510" y="32"/>
                    </a:lnTo>
                    <a:close/>
                    <a:moveTo>
                      <a:pt x="510" y="976"/>
                    </a:moveTo>
                    <a:lnTo>
                      <a:pt x="510" y="1008"/>
                    </a:lnTo>
                    <a:lnTo>
                      <a:pt x="510" y="1008"/>
                    </a:lnTo>
                    <a:lnTo>
                      <a:pt x="489" y="1008"/>
                    </a:lnTo>
                    <a:lnTo>
                      <a:pt x="467" y="1006"/>
                    </a:lnTo>
                    <a:lnTo>
                      <a:pt x="446" y="1005"/>
                    </a:lnTo>
                    <a:lnTo>
                      <a:pt x="426" y="1002"/>
                    </a:lnTo>
                    <a:lnTo>
                      <a:pt x="426" y="1002"/>
                    </a:lnTo>
                    <a:lnTo>
                      <a:pt x="393" y="996"/>
                    </a:lnTo>
                    <a:lnTo>
                      <a:pt x="365" y="989"/>
                    </a:lnTo>
                    <a:lnTo>
                      <a:pt x="336" y="981"/>
                    </a:lnTo>
                    <a:lnTo>
                      <a:pt x="310" y="971"/>
                    </a:lnTo>
                    <a:lnTo>
                      <a:pt x="285" y="958"/>
                    </a:lnTo>
                    <a:lnTo>
                      <a:pt x="261" y="944"/>
                    </a:lnTo>
                    <a:lnTo>
                      <a:pt x="235" y="928"/>
                    </a:lnTo>
                    <a:lnTo>
                      <a:pt x="211" y="909"/>
                    </a:lnTo>
                    <a:lnTo>
                      <a:pt x="211" y="909"/>
                    </a:lnTo>
                    <a:lnTo>
                      <a:pt x="206" y="904"/>
                    </a:lnTo>
                    <a:lnTo>
                      <a:pt x="205" y="898"/>
                    </a:lnTo>
                    <a:lnTo>
                      <a:pt x="205" y="892"/>
                    </a:lnTo>
                    <a:lnTo>
                      <a:pt x="208" y="887"/>
                    </a:lnTo>
                    <a:lnTo>
                      <a:pt x="208" y="887"/>
                    </a:lnTo>
                    <a:lnTo>
                      <a:pt x="214" y="882"/>
                    </a:lnTo>
                    <a:lnTo>
                      <a:pt x="219" y="879"/>
                    </a:lnTo>
                    <a:lnTo>
                      <a:pt x="225" y="881"/>
                    </a:lnTo>
                    <a:lnTo>
                      <a:pt x="231" y="884"/>
                    </a:lnTo>
                    <a:lnTo>
                      <a:pt x="231" y="884"/>
                    </a:lnTo>
                    <a:lnTo>
                      <a:pt x="253" y="901"/>
                    </a:lnTo>
                    <a:lnTo>
                      <a:pt x="278" y="916"/>
                    </a:lnTo>
                    <a:lnTo>
                      <a:pt x="301" y="929"/>
                    </a:lnTo>
                    <a:lnTo>
                      <a:pt x="323" y="941"/>
                    </a:lnTo>
                    <a:lnTo>
                      <a:pt x="348" y="951"/>
                    </a:lnTo>
                    <a:lnTo>
                      <a:pt x="373" y="958"/>
                    </a:lnTo>
                    <a:lnTo>
                      <a:pt x="400" y="965"/>
                    </a:lnTo>
                    <a:lnTo>
                      <a:pt x="430" y="969"/>
                    </a:lnTo>
                    <a:lnTo>
                      <a:pt x="430" y="969"/>
                    </a:lnTo>
                    <a:lnTo>
                      <a:pt x="450" y="972"/>
                    </a:lnTo>
                    <a:lnTo>
                      <a:pt x="470" y="975"/>
                    </a:lnTo>
                    <a:lnTo>
                      <a:pt x="490" y="975"/>
                    </a:lnTo>
                    <a:lnTo>
                      <a:pt x="510" y="976"/>
                    </a:lnTo>
                    <a:lnTo>
                      <a:pt x="510" y="9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828708" rtl="0"/>
                <a:endParaRPr lang="en-US" sz="2702" kern="1200" dirty="0">
                  <a:solidFill>
                    <a:srgbClr val="102C5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438">
                <a:extLst>
                  <a:ext uri="{FF2B5EF4-FFF2-40B4-BE49-F238E27FC236}">
                    <a16:creationId xmlns:a16="http://schemas.microsoft.com/office/drawing/2014/main" id="{4D5F9EB0-D16F-20C2-A28C-47C24853C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5828" y="2041740"/>
                <a:ext cx="326242" cy="317423"/>
              </a:xfrm>
              <a:custGeom>
                <a:avLst/>
                <a:gdLst>
                  <a:gd name="T0" fmla="*/ 111 w 111"/>
                  <a:gd name="T1" fmla="*/ 104 h 108"/>
                  <a:gd name="T2" fmla="*/ 0 w 111"/>
                  <a:gd name="T3" fmla="*/ 108 h 108"/>
                  <a:gd name="T4" fmla="*/ 70 w 111"/>
                  <a:gd name="T5" fmla="*/ 0 h 108"/>
                  <a:gd name="T6" fmla="*/ 111 w 111"/>
                  <a:gd name="T7" fmla="*/ 10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" h="108">
                    <a:moveTo>
                      <a:pt x="111" y="104"/>
                    </a:moveTo>
                    <a:lnTo>
                      <a:pt x="0" y="108"/>
                    </a:lnTo>
                    <a:lnTo>
                      <a:pt x="70" y="0"/>
                    </a:lnTo>
                    <a:lnTo>
                      <a:pt x="111" y="10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828708" rtl="0"/>
                <a:endParaRPr lang="en-US" sz="2702" kern="1200">
                  <a:solidFill>
                    <a:srgbClr val="102C5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439">
                <a:extLst>
                  <a:ext uri="{FF2B5EF4-FFF2-40B4-BE49-F238E27FC236}">
                    <a16:creationId xmlns:a16="http://schemas.microsoft.com/office/drawing/2014/main" id="{E2BCF4E3-5E4B-4EF4-DC7D-EE46A6E80F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9284" y="4507653"/>
                <a:ext cx="326242" cy="323302"/>
              </a:xfrm>
              <a:custGeom>
                <a:avLst/>
                <a:gdLst>
                  <a:gd name="T0" fmla="*/ 0 w 111"/>
                  <a:gd name="T1" fmla="*/ 6 h 110"/>
                  <a:gd name="T2" fmla="*/ 111 w 111"/>
                  <a:gd name="T3" fmla="*/ 0 h 110"/>
                  <a:gd name="T4" fmla="*/ 41 w 111"/>
                  <a:gd name="T5" fmla="*/ 110 h 110"/>
                  <a:gd name="T6" fmla="*/ 0 w 111"/>
                  <a:gd name="T7" fmla="*/ 6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" h="110">
                    <a:moveTo>
                      <a:pt x="0" y="6"/>
                    </a:moveTo>
                    <a:lnTo>
                      <a:pt x="111" y="0"/>
                    </a:lnTo>
                    <a:lnTo>
                      <a:pt x="41" y="11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828708" rtl="0"/>
                <a:endParaRPr lang="en-US" sz="2702" kern="1200">
                  <a:solidFill>
                    <a:srgbClr val="102C5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Group 15">
              <a:extLst>
                <a:ext uri="{FF2B5EF4-FFF2-40B4-BE49-F238E27FC236}">
                  <a16:creationId xmlns:a16="http://schemas.microsoft.com/office/drawing/2014/main" id="{ABB71E14-03D5-4080-DD22-62EF9ED6E944}"/>
                </a:ext>
              </a:extLst>
            </p:cNvPr>
            <p:cNvGrpSpPr/>
            <p:nvPr/>
          </p:nvGrpSpPr>
          <p:grpSpPr>
            <a:xfrm>
              <a:off x="5026830" y="2651815"/>
              <a:ext cx="1899511" cy="1832864"/>
              <a:chOff x="3803617" y="2916789"/>
              <a:chExt cx="1865567" cy="1800110"/>
            </a:xfrm>
            <a:grpFill/>
          </p:grpSpPr>
          <p:sp>
            <p:nvSpPr>
              <p:cNvPr id="27" name="Freeform 5630">
                <a:extLst>
                  <a:ext uri="{FF2B5EF4-FFF2-40B4-BE49-F238E27FC236}">
                    <a16:creationId xmlns:a16="http://schemas.microsoft.com/office/drawing/2014/main" id="{A23A028C-8C0C-F948-BFFE-5C55BD9204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92410" y="2986611"/>
                <a:ext cx="776774" cy="1501182"/>
              </a:xfrm>
              <a:custGeom>
                <a:avLst/>
                <a:gdLst>
                  <a:gd name="T0" fmla="*/ 409 w 711"/>
                  <a:gd name="T1" fmla="*/ 1311 h 1374"/>
                  <a:gd name="T2" fmla="*/ 393 w 711"/>
                  <a:gd name="T3" fmla="*/ 1190 h 1374"/>
                  <a:gd name="T4" fmla="*/ 409 w 711"/>
                  <a:gd name="T5" fmla="*/ 1082 h 1374"/>
                  <a:gd name="T6" fmla="*/ 427 w 711"/>
                  <a:gd name="T7" fmla="*/ 1011 h 1374"/>
                  <a:gd name="T8" fmla="*/ 421 w 711"/>
                  <a:gd name="T9" fmla="*/ 919 h 1374"/>
                  <a:gd name="T10" fmla="*/ 378 w 711"/>
                  <a:gd name="T11" fmla="*/ 850 h 1374"/>
                  <a:gd name="T12" fmla="*/ 362 w 711"/>
                  <a:gd name="T13" fmla="*/ 770 h 1374"/>
                  <a:gd name="T14" fmla="*/ 288 w 711"/>
                  <a:gd name="T15" fmla="*/ 747 h 1374"/>
                  <a:gd name="T16" fmla="*/ 244 w 711"/>
                  <a:gd name="T17" fmla="*/ 778 h 1374"/>
                  <a:gd name="T18" fmla="*/ 181 w 711"/>
                  <a:gd name="T19" fmla="*/ 770 h 1374"/>
                  <a:gd name="T20" fmla="*/ 121 w 711"/>
                  <a:gd name="T21" fmla="*/ 739 h 1374"/>
                  <a:gd name="T22" fmla="*/ 64 w 711"/>
                  <a:gd name="T23" fmla="*/ 713 h 1374"/>
                  <a:gd name="T24" fmla="*/ 16 w 711"/>
                  <a:gd name="T25" fmla="*/ 625 h 1374"/>
                  <a:gd name="T26" fmla="*/ 18 w 711"/>
                  <a:gd name="T27" fmla="*/ 558 h 1374"/>
                  <a:gd name="T28" fmla="*/ 14 w 711"/>
                  <a:gd name="T29" fmla="*/ 492 h 1374"/>
                  <a:gd name="T30" fmla="*/ 56 w 711"/>
                  <a:gd name="T31" fmla="*/ 405 h 1374"/>
                  <a:gd name="T32" fmla="*/ 95 w 711"/>
                  <a:gd name="T33" fmla="*/ 371 h 1374"/>
                  <a:gd name="T34" fmla="*/ 135 w 711"/>
                  <a:gd name="T35" fmla="*/ 323 h 1374"/>
                  <a:gd name="T36" fmla="*/ 193 w 711"/>
                  <a:gd name="T37" fmla="*/ 302 h 1374"/>
                  <a:gd name="T38" fmla="*/ 276 w 711"/>
                  <a:gd name="T39" fmla="*/ 288 h 1374"/>
                  <a:gd name="T40" fmla="*/ 316 w 711"/>
                  <a:gd name="T41" fmla="*/ 325 h 1374"/>
                  <a:gd name="T42" fmla="*/ 372 w 711"/>
                  <a:gd name="T43" fmla="*/ 349 h 1374"/>
                  <a:gd name="T44" fmla="*/ 413 w 711"/>
                  <a:gd name="T45" fmla="*/ 373 h 1374"/>
                  <a:gd name="T46" fmla="*/ 467 w 711"/>
                  <a:gd name="T47" fmla="*/ 365 h 1374"/>
                  <a:gd name="T48" fmla="*/ 499 w 711"/>
                  <a:gd name="T49" fmla="*/ 347 h 1374"/>
                  <a:gd name="T50" fmla="*/ 479 w 711"/>
                  <a:gd name="T51" fmla="*/ 304 h 1374"/>
                  <a:gd name="T52" fmla="*/ 437 w 711"/>
                  <a:gd name="T53" fmla="*/ 296 h 1374"/>
                  <a:gd name="T54" fmla="*/ 443 w 711"/>
                  <a:gd name="T55" fmla="*/ 236 h 1374"/>
                  <a:gd name="T56" fmla="*/ 374 w 711"/>
                  <a:gd name="T57" fmla="*/ 194 h 1374"/>
                  <a:gd name="T58" fmla="*/ 370 w 711"/>
                  <a:gd name="T59" fmla="*/ 274 h 1374"/>
                  <a:gd name="T60" fmla="*/ 328 w 711"/>
                  <a:gd name="T61" fmla="*/ 240 h 1374"/>
                  <a:gd name="T62" fmla="*/ 334 w 711"/>
                  <a:gd name="T63" fmla="*/ 296 h 1374"/>
                  <a:gd name="T64" fmla="*/ 272 w 711"/>
                  <a:gd name="T65" fmla="*/ 248 h 1374"/>
                  <a:gd name="T66" fmla="*/ 229 w 711"/>
                  <a:gd name="T67" fmla="*/ 226 h 1374"/>
                  <a:gd name="T68" fmla="*/ 141 w 711"/>
                  <a:gd name="T69" fmla="*/ 190 h 1374"/>
                  <a:gd name="T70" fmla="*/ 163 w 711"/>
                  <a:gd name="T71" fmla="*/ 109 h 1374"/>
                  <a:gd name="T72" fmla="*/ 225 w 711"/>
                  <a:gd name="T73" fmla="*/ 99 h 1374"/>
                  <a:gd name="T74" fmla="*/ 209 w 711"/>
                  <a:gd name="T75" fmla="*/ 37 h 1374"/>
                  <a:gd name="T76" fmla="*/ 258 w 711"/>
                  <a:gd name="T77" fmla="*/ 31 h 1374"/>
                  <a:gd name="T78" fmla="*/ 374 w 711"/>
                  <a:gd name="T79" fmla="*/ 115 h 1374"/>
                  <a:gd name="T80" fmla="*/ 481 w 711"/>
                  <a:gd name="T81" fmla="*/ 208 h 1374"/>
                  <a:gd name="T82" fmla="*/ 558 w 711"/>
                  <a:gd name="T83" fmla="*/ 290 h 1374"/>
                  <a:gd name="T84" fmla="*/ 592 w 711"/>
                  <a:gd name="T85" fmla="*/ 341 h 1374"/>
                  <a:gd name="T86" fmla="*/ 622 w 711"/>
                  <a:gd name="T87" fmla="*/ 385 h 1374"/>
                  <a:gd name="T88" fmla="*/ 646 w 711"/>
                  <a:gd name="T89" fmla="*/ 431 h 1374"/>
                  <a:gd name="T90" fmla="*/ 672 w 711"/>
                  <a:gd name="T91" fmla="*/ 476 h 1374"/>
                  <a:gd name="T92" fmla="*/ 656 w 711"/>
                  <a:gd name="T93" fmla="*/ 594 h 1374"/>
                  <a:gd name="T94" fmla="*/ 628 w 711"/>
                  <a:gd name="T95" fmla="*/ 536 h 1374"/>
                  <a:gd name="T96" fmla="*/ 606 w 711"/>
                  <a:gd name="T97" fmla="*/ 494 h 1374"/>
                  <a:gd name="T98" fmla="*/ 572 w 711"/>
                  <a:gd name="T99" fmla="*/ 433 h 1374"/>
                  <a:gd name="T100" fmla="*/ 590 w 711"/>
                  <a:gd name="T101" fmla="*/ 492 h 1374"/>
                  <a:gd name="T102" fmla="*/ 630 w 711"/>
                  <a:gd name="T103" fmla="*/ 550 h 1374"/>
                  <a:gd name="T104" fmla="*/ 666 w 711"/>
                  <a:gd name="T105" fmla="*/ 623 h 1374"/>
                  <a:gd name="T106" fmla="*/ 711 w 711"/>
                  <a:gd name="T107" fmla="*/ 755 h 1374"/>
                  <a:gd name="T108" fmla="*/ 695 w 711"/>
                  <a:gd name="T109" fmla="*/ 830 h 1374"/>
                  <a:gd name="T110" fmla="*/ 682 w 711"/>
                  <a:gd name="T111" fmla="*/ 900 h 1374"/>
                  <a:gd name="T112" fmla="*/ 662 w 711"/>
                  <a:gd name="T113" fmla="*/ 1055 h 1374"/>
                  <a:gd name="T114" fmla="*/ 606 w 711"/>
                  <a:gd name="T115" fmla="*/ 1152 h 1374"/>
                  <a:gd name="T116" fmla="*/ 566 w 711"/>
                  <a:gd name="T117" fmla="*/ 1229 h 1374"/>
                  <a:gd name="T118" fmla="*/ 558 w 711"/>
                  <a:gd name="T119" fmla="*/ 1281 h 1374"/>
                  <a:gd name="T120" fmla="*/ 479 w 711"/>
                  <a:gd name="T121" fmla="*/ 1351 h 1374"/>
                  <a:gd name="T122" fmla="*/ 292 w 711"/>
                  <a:gd name="T123" fmla="*/ 220 h 1374"/>
                  <a:gd name="T124" fmla="*/ 258 w 711"/>
                  <a:gd name="T125" fmla="*/ 190 h 1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1" h="1374">
                    <a:moveTo>
                      <a:pt x="389" y="1374"/>
                    </a:moveTo>
                    <a:lnTo>
                      <a:pt x="389" y="1374"/>
                    </a:lnTo>
                    <a:lnTo>
                      <a:pt x="387" y="1374"/>
                    </a:lnTo>
                    <a:lnTo>
                      <a:pt x="384" y="1372"/>
                    </a:lnTo>
                    <a:lnTo>
                      <a:pt x="384" y="1372"/>
                    </a:lnTo>
                    <a:lnTo>
                      <a:pt x="382" y="1368"/>
                    </a:lnTo>
                    <a:lnTo>
                      <a:pt x="380" y="1367"/>
                    </a:lnTo>
                    <a:lnTo>
                      <a:pt x="380" y="1359"/>
                    </a:lnTo>
                    <a:lnTo>
                      <a:pt x="380" y="1359"/>
                    </a:lnTo>
                    <a:lnTo>
                      <a:pt x="380" y="1357"/>
                    </a:lnTo>
                    <a:lnTo>
                      <a:pt x="380" y="1357"/>
                    </a:lnTo>
                    <a:lnTo>
                      <a:pt x="378" y="1349"/>
                    </a:lnTo>
                    <a:lnTo>
                      <a:pt x="380" y="1343"/>
                    </a:lnTo>
                    <a:lnTo>
                      <a:pt x="382" y="1341"/>
                    </a:lnTo>
                    <a:lnTo>
                      <a:pt x="382" y="1341"/>
                    </a:lnTo>
                    <a:lnTo>
                      <a:pt x="387" y="1337"/>
                    </a:lnTo>
                    <a:lnTo>
                      <a:pt x="387" y="1337"/>
                    </a:lnTo>
                    <a:lnTo>
                      <a:pt x="393" y="1335"/>
                    </a:lnTo>
                    <a:lnTo>
                      <a:pt x="393" y="1335"/>
                    </a:lnTo>
                    <a:lnTo>
                      <a:pt x="401" y="1331"/>
                    </a:lnTo>
                    <a:lnTo>
                      <a:pt x="401" y="1331"/>
                    </a:lnTo>
                    <a:lnTo>
                      <a:pt x="407" y="1329"/>
                    </a:lnTo>
                    <a:lnTo>
                      <a:pt x="409" y="1325"/>
                    </a:lnTo>
                    <a:lnTo>
                      <a:pt x="409" y="1325"/>
                    </a:lnTo>
                    <a:lnTo>
                      <a:pt x="409" y="1317"/>
                    </a:lnTo>
                    <a:lnTo>
                      <a:pt x="409" y="1311"/>
                    </a:lnTo>
                    <a:lnTo>
                      <a:pt x="409" y="1311"/>
                    </a:lnTo>
                    <a:lnTo>
                      <a:pt x="405" y="1303"/>
                    </a:lnTo>
                    <a:lnTo>
                      <a:pt x="401" y="1297"/>
                    </a:lnTo>
                    <a:lnTo>
                      <a:pt x="401" y="1297"/>
                    </a:lnTo>
                    <a:lnTo>
                      <a:pt x="397" y="1293"/>
                    </a:lnTo>
                    <a:lnTo>
                      <a:pt x="393" y="1293"/>
                    </a:lnTo>
                    <a:lnTo>
                      <a:pt x="393" y="1217"/>
                    </a:lnTo>
                    <a:lnTo>
                      <a:pt x="401" y="1219"/>
                    </a:lnTo>
                    <a:lnTo>
                      <a:pt x="401" y="1219"/>
                    </a:lnTo>
                    <a:lnTo>
                      <a:pt x="401" y="1219"/>
                    </a:lnTo>
                    <a:lnTo>
                      <a:pt x="401" y="1219"/>
                    </a:lnTo>
                    <a:lnTo>
                      <a:pt x="403" y="1216"/>
                    </a:lnTo>
                    <a:lnTo>
                      <a:pt x="403" y="1206"/>
                    </a:lnTo>
                    <a:lnTo>
                      <a:pt x="403" y="1206"/>
                    </a:lnTo>
                    <a:lnTo>
                      <a:pt x="401" y="1200"/>
                    </a:lnTo>
                    <a:lnTo>
                      <a:pt x="401" y="1200"/>
                    </a:lnTo>
                    <a:lnTo>
                      <a:pt x="403" y="1200"/>
                    </a:lnTo>
                    <a:lnTo>
                      <a:pt x="403" y="1200"/>
                    </a:lnTo>
                    <a:lnTo>
                      <a:pt x="403" y="1198"/>
                    </a:lnTo>
                    <a:lnTo>
                      <a:pt x="403" y="1198"/>
                    </a:lnTo>
                    <a:lnTo>
                      <a:pt x="403" y="1198"/>
                    </a:lnTo>
                    <a:lnTo>
                      <a:pt x="403" y="1198"/>
                    </a:lnTo>
                    <a:lnTo>
                      <a:pt x="401" y="1198"/>
                    </a:lnTo>
                    <a:lnTo>
                      <a:pt x="401" y="1198"/>
                    </a:lnTo>
                    <a:lnTo>
                      <a:pt x="401" y="1198"/>
                    </a:lnTo>
                    <a:lnTo>
                      <a:pt x="401" y="1198"/>
                    </a:lnTo>
                    <a:lnTo>
                      <a:pt x="395" y="1196"/>
                    </a:lnTo>
                    <a:lnTo>
                      <a:pt x="393" y="1190"/>
                    </a:lnTo>
                    <a:lnTo>
                      <a:pt x="393" y="1186"/>
                    </a:lnTo>
                    <a:lnTo>
                      <a:pt x="393" y="1186"/>
                    </a:lnTo>
                    <a:lnTo>
                      <a:pt x="393" y="1184"/>
                    </a:lnTo>
                    <a:lnTo>
                      <a:pt x="393" y="1184"/>
                    </a:lnTo>
                    <a:lnTo>
                      <a:pt x="395" y="1182"/>
                    </a:lnTo>
                    <a:lnTo>
                      <a:pt x="395" y="1182"/>
                    </a:lnTo>
                    <a:lnTo>
                      <a:pt x="393" y="1182"/>
                    </a:lnTo>
                    <a:lnTo>
                      <a:pt x="393" y="1182"/>
                    </a:lnTo>
                    <a:lnTo>
                      <a:pt x="391" y="1182"/>
                    </a:lnTo>
                    <a:lnTo>
                      <a:pt x="385" y="1182"/>
                    </a:lnTo>
                    <a:lnTo>
                      <a:pt x="385" y="1104"/>
                    </a:lnTo>
                    <a:lnTo>
                      <a:pt x="393" y="1106"/>
                    </a:lnTo>
                    <a:lnTo>
                      <a:pt x="393" y="1106"/>
                    </a:lnTo>
                    <a:lnTo>
                      <a:pt x="393" y="1106"/>
                    </a:lnTo>
                    <a:lnTo>
                      <a:pt x="393" y="1106"/>
                    </a:lnTo>
                    <a:lnTo>
                      <a:pt x="393" y="1104"/>
                    </a:lnTo>
                    <a:lnTo>
                      <a:pt x="393" y="1104"/>
                    </a:lnTo>
                    <a:lnTo>
                      <a:pt x="395" y="1098"/>
                    </a:lnTo>
                    <a:lnTo>
                      <a:pt x="395" y="1098"/>
                    </a:lnTo>
                    <a:lnTo>
                      <a:pt x="399" y="1094"/>
                    </a:lnTo>
                    <a:lnTo>
                      <a:pt x="399" y="1094"/>
                    </a:lnTo>
                    <a:lnTo>
                      <a:pt x="401" y="1090"/>
                    </a:lnTo>
                    <a:lnTo>
                      <a:pt x="401" y="1088"/>
                    </a:lnTo>
                    <a:lnTo>
                      <a:pt x="401" y="1080"/>
                    </a:lnTo>
                    <a:lnTo>
                      <a:pt x="409" y="1082"/>
                    </a:lnTo>
                    <a:lnTo>
                      <a:pt x="409" y="1082"/>
                    </a:lnTo>
                    <a:lnTo>
                      <a:pt x="409" y="1082"/>
                    </a:lnTo>
                    <a:lnTo>
                      <a:pt x="409" y="1082"/>
                    </a:lnTo>
                    <a:lnTo>
                      <a:pt x="409" y="1082"/>
                    </a:lnTo>
                    <a:lnTo>
                      <a:pt x="409" y="1082"/>
                    </a:lnTo>
                    <a:lnTo>
                      <a:pt x="411" y="1078"/>
                    </a:lnTo>
                    <a:lnTo>
                      <a:pt x="411" y="1049"/>
                    </a:lnTo>
                    <a:lnTo>
                      <a:pt x="417" y="1051"/>
                    </a:lnTo>
                    <a:lnTo>
                      <a:pt x="417" y="1051"/>
                    </a:lnTo>
                    <a:lnTo>
                      <a:pt x="417" y="1051"/>
                    </a:lnTo>
                    <a:lnTo>
                      <a:pt x="417" y="1051"/>
                    </a:lnTo>
                    <a:lnTo>
                      <a:pt x="419" y="1047"/>
                    </a:lnTo>
                    <a:lnTo>
                      <a:pt x="419" y="1047"/>
                    </a:lnTo>
                    <a:lnTo>
                      <a:pt x="423" y="1039"/>
                    </a:lnTo>
                    <a:lnTo>
                      <a:pt x="423" y="1039"/>
                    </a:lnTo>
                    <a:lnTo>
                      <a:pt x="427" y="1033"/>
                    </a:lnTo>
                    <a:lnTo>
                      <a:pt x="427" y="1033"/>
                    </a:lnTo>
                    <a:lnTo>
                      <a:pt x="431" y="1029"/>
                    </a:lnTo>
                    <a:lnTo>
                      <a:pt x="433" y="1025"/>
                    </a:lnTo>
                    <a:lnTo>
                      <a:pt x="433" y="1025"/>
                    </a:lnTo>
                    <a:lnTo>
                      <a:pt x="435" y="1023"/>
                    </a:lnTo>
                    <a:lnTo>
                      <a:pt x="435" y="1023"/>
                    </a:lnTo>
                    <a:lnTo>
                      <a:pt x="435" y="1021"/>
                    </a:lnTo>
                    <a:lnTo>
                      <a:pt x="439" y="1019"/>
                    </a:lnTo>
                    <a:lnTo>
                      <a:pt x="439" y="1019"/>
                    </a:lnTo>
                    <a:lnTo>
                      <a:pt x="437" y="1015"/>
                    </a:lnTo>
                    <a:lnTo>
                      <a:pt x="437" y="1015"/>
                    </a:lnTo>
                    <a:lnTo>
                      <a:pt x="431" y="1013"/>
                    </a:lnTo>
                    <a:lnTo>
                      <a:pt x="427" y="1011"/>
                    </a:lnTo>
                    <a:lnTo>
                      <a:pt x="427" y="985"/>
                    </a:lnTo>
                    <a:lnTo>
                      <a:pt x="433" y="985"/>
                    </a:lnTo>
                    <a:lnTo>
                      <a:pt x="433" y="985"/>
                    </a:lnTo>
                    <a:lnTo>
                      <a:pt x="433" y="985"/>
                    </a:lnTo>
                    <a:lnTo>
                      <a:pt x="433" y="985"/>
                    </a:lnTo>
                    <a:lnTo>
                      <a:pt x="435" y="979"/>
                    </a:lnTo>
                    <a:lnTo>
                      <a:pt x="435" y="973"/>
                    </a:lnTo>
                    <a:lnTo>
                      <a:pt x="435" y="973"/>
                    </a:lnTo>
                    <a:lnTo>
                      <a:pt x="435" y="969"/>
                    </a:lnTo>
                    <a:lnTo>
                      <a:pt x="435" y="949"/>
                    </a:lnTo>
                    <a:lnTo>
                      <a:pt x="435" y="949"/>
                    </a:lnTo>
                    <a:lnTo>
                      <a:pt x="435" y="949"/>
                    </a:lnTo>
                    <a:lnTo>
                      <a:pt x="435" y="949"/>
                    </a:lnTo>
                    <a:lnTo>
                      <a:pt x="435" y="949"/>
                    </a:lnTo>
                    <a:lnTo>
                      <a:pt x="433" y="947"/>
                    </a:lnTo>
                    <a:lnTo>
                      <a:pt x="433" y="947"/>
                    </a:lnTo>
                    <a:lnTo>
                      <a:pt x="431" y="947"/>
                    </a:lnTo>
                    <a:lnTo>
                      <a:pt x="427" y="947"/>
                    </a:lnTo>
                    <a:lnTo>
                      <a:pt x="427" y="939"/>
                    </a:lnTo>
                    <a:lnTo>
                      <a:pt x="427" y="939"/>
                    </a:lnTo>
                    <a:lnTo>
                      <a:pt x="427" y="931"/>
                    </a:lnTo>
                    <a:lnTo>
                      <a:pt x="427" y="929"/>
                    </a:lnTo>
                    <a:lnTo>
                      <a:pt x="427" y="929"/>
                    </a:lnTo>
                    <a:lnTo>
                      <a:pt x="427" y="923"/>
                    </a:lnTo>
                    <a:lnTo>
                      <a:pt x="427" y="923"/>
                    </a:lnTo>
                    <a:lnTo>
                      <a:pt x="421" y="919"/>
                    </a:lnTo>
                    <a:lnTo>
                      <a:pt x="421" y="919"/>
                    </a:lnTo>
                    <a:lnTo>
                      <a:pt x="417" y="917"/>
                    </a:lnTo>
                    <a:lnTo>
                      <a:pt x="417" y="917"/>
                    </a:lnTo>
                    <a:lnTo>
                      <a:pt x="413" y="912"/>
                    </a:lnTo>
                    <a:lnTo>
                      <a:pt x="411" y="908"/>
                    </a:lnTo>
                    <a:lnTo>
                      <a:pt x="411" y="908"/>
                    </a:lnTo>
                    <a:lnTo>
                      <a:pt x="411" y="900"/>
                    </a:lnTo>
                    <a:lnTo>
                      <a:pt x="411" y="900"/>
                    </a:lnTo>
                    <a:lnTo>
                      <a:pt x="411" y="896"/>
                    </a:lnTo>
                    <a:lnTo>
                      <a:pt x="411" y="896"/>
                    </a:lnTo>
                    <a:lnTo>
                      <a:pt x="405" y="884"/>
                    </a:lnTo>
                    <a:lnTo>
                      <a:pt x="405" y="884"/>
                    </a:lnTo>
                    <a:lnTo>
                      <a:pt x="401" y="876"/>
                    </a:lnTo>
                    <a:lnTo>
                      <a:pt x="401" y="876"/>
                    </a:lnTo>
                    <a:lnTo>
                      <a:pt x="395" y="870"/>
                    </a:lnTo>
                    <a:lnTo>
                      <a:pt x="395" y="870"/>
                    </a:lnTo>
                    <a:lnTo>
                      <a:pt x="393" y="868"/>
                    </a:lnTo>
                    <a:lnTo>
                      <a:pt x="393" y="868"/>
                    </a:lnTo>
                    <a:lnTo>
                      <a:pt x="387" y="864"/>
                    </a:lnTo>
                    <a:lnTo>
                      <a:pt x="385" y="860"/>
                    </a:lnTo>
                    <a:lnTo>
                      <a:pt x="385" y="858"/>
                    </a:lnTo>
                    <a:lnTo>
                      <a:pt x="385" y="858"/>
                    </a:lnTo>
                    <a:lnTo>
                      <a:pt x="385" y="856"/>
                    </a:lnTo>
                    <a:lnTo>
                      <a:pt x="385" y="856"/>
                    </a:lnTo>
                    <a:lnTo>
                      <a:pt x="385" y="852"/>
                    </a:lnTo>
                    <a:lnTo>
                      <a:pt x="385" y="852"/>
                    </a:lnTo>
                    <a:lnTo>
                      <a:pt x="384" y="852"/>
                    </a:lnTo>
                    <a:lnTo>
                      <a:pt x="378" y="850"/>
                    </a:lnTo>
                    <a:lnTo>
                      <a:pt x="378" y="846"/>
                    </a:lnTo>
                    <a:lnTo>
                      <a:pt x="378" y="832"/>
                    </a:lnTo>
                    <a:lnTo>
                      <a:pt x="385" y="832"/>
                    </a:lnTo>
                    <a:lnTo>
                      <a:pt x="385" y="832"/>
                    </a:lnTo>
                    <a:lnTo>
                      <a:pt x="385" y="832"/>
                    </a:lnTo>
                    <a:lnTo>
                      <a:pt x="385" y="832"/>
                    </a:lnTo>
                    <a:lnTo>
                      <a:pt x="387" y="828"/>
                    </a:lnTo>
                    <a:lnTo>
                      <a:pt x="387" y="828"/>
                    </a:lnTo>
                    <a:lnTo>
                      <a:pt x="389" y="822"/>
                    </a:lnTo>
                    <a:lnTo>
                      <a:pt x="389" y="822"/>
                    </a:lnTo>
                    <a:lnTo>
                      <a:pt x="391" y="818"/>
                    </a:lnTo>
                    <a:lnTo>
                      <a:pt x="391" y="818"/>
                    </a:lnTo>
                    <a:lnTo>
                      <a:pt x="393" y="812"/>
                    </a:lnTo>
                    <a:lnTo>
                      <a:pt x="395" y="806"/>
                    </a:lnTo>
                    <a:lnTo>
                      <a:pt x="395" y="806"/>
                    </a:lnTo>
                    <a:lnTo>
                      <a:pt x="393" y="800"/>
                    </a:lnTo>
                    <a:lnTo>
                      <a:pt x="391" y="794"/>
                    </a:lnTo>
                    <a:lnTo>
                      <a:pt x="385" y="786"/>
                    </a:lnTo>
                    <a:lnTo>
                      <a:pt x="385" y="786"/>
                    </a:lnTo>
                    <a:lnTo>
                      <a:pt x="378" y="780"/>
                    </a:lnTo>
                    <a:lnTo>
                      <a:pt x="378" y="780"/>
                    </a:lnTo>
                    <a:lnTo>
                      <a:pt x="374" y="778"/>
                    </a:lnTo>
                    <a:lnTo>
                      <a:pt x="368" y="778"/>
                    </a:lnTo>
                    <a:lnTo>
                      <a:pt x="362" y="778"/>
                    </a:lnTo>
                    <a:lnTo>
                      <a:pt x="362" y="772"/>
                    </a:lnTo>
                    <a:lnTo>
                      <a:pt x="362" y="772"/>
                    </a:lnTo>
                    <a:lnTo>
                      <a:pt x="362" y="770"/>
                    </a:lnTo>
                    <a:lnTo>
                      <a:pt x="362" y="770"/>
                    </a:lnTo>
                    <a:lnTo>
                      <a:pt x="362" y="770"/>
                    </a:lnTo>
                    <a:lnTo>
                      <a:pt x="362" y="770"/>
                    </a:lnTo>
                    <a:lnTo>
                      <a:pt x="354" y="770"/>
                    </a:lnTo>
                    <a:lnTo>
                      <a:pt x="354" y="770"/>
                    </a:lnTo>
                    <a:lnTo>
                      <a:pt x="348" y="770"/>
                    </a:lnTo>
                    <a:lnTo>
                      <a:pt x="348" y="770"/>
                    </a:lnTo>
                    <a:lnTo>
                      <a:pt x="344" y="770"/>
                    </a:lnTo>
                    <a:lnTo>
                      <a:pt x="336" y="770"/>
                    </a:lnTo>
                    <a:lnTo>
                      <a:pt x="338" y="765"/>
                    </a:lnTo>
                    <a:lnTo>
                      <a:pt x="338" y="765"/>
                    </a:lnTo>
                    <a:lnTo>
                      <a:pt x="338" y="763"/>
                    </a:lnTo>
                    <a:lnTo>
                      <a:pt x="338" y="763"/>
                    </a:lnTo>
                    <a:lnTo>
                      <a:pt x="338" y="763"/>
                    </a:lnTo>
                    <a:lnTo>
                      <a:pt x="338" y="763"/>
                    </a:lnTo>
                    <a:lnTo>
                      <a:pt x="332" y="763"/>
                    </a:lnTo>
                    <a:lnTo>
                      <a:pt x="330" y="763"/>
                    </a:lnTo>
                    <a:lnTo>
                      <a:pt x="330" y="763"/>
                    </a:lnTo>
                    <a:lnTo>
                      <a:pt x="326" y="763"/>
                    </a:lnTo>
                    <a:lnTo>
                      <a:pt x="324" y="761"/>
                    </a:lnTo>
                    <a:lnTo>
                      <a:pt x="322" y="757"/>
                    </a:lnTo>
                    <a:lnTo>
                      <a:pt x="322" y="757"/>
                    </a:lnTo>
                    <a:lnTo>
                      <a:pt x="320" y="753"/>
                    </a:lnTo>
                    <a:lnTo>
                      <a:pt x="316" y="749"/>
                    </a:lnTo>
                    <a:lnTo>
                      <a:pt x="312" y="747"/>
                    </a:lnTo>
                    <a:lnTo>
                      <a:pt x="306" y="747"/>
                    </a:lnTo>
                    <a:lnTo>
                      <a:pt x="288" y="747"/>
                    </a:lnTo>
                    <a:lnTo>
                      <a:pt x="288" y="747"/>
                    </a:lnTo>
                    <a:lnTo>
                      <a:pt x="286" y="747"/>
                    </a:lnTo>
                    <a:lnTo>
                      <a:pt x="286" y="747"/>
                    </a:lnTo>
                    <a:lnTo>
                      <a:pt x="282" y="747"/>
                    </a:lnTo>
                    <a:lnTo>
                      <a:pt x="282" y="747"/>
                    </a:lnTo>
                    <a:lnTo>
                      <a:pt x="276" y="749"/>
                    </a:lnTo>
                    <a:lnTo>
                      <a:pt x="276" y="749"/>
                    </a:lnTo>
                    <a:lnTo>
                      <a:pt x="272" y="751"/>
                    </a:lnTo>
                    <a:lnTo>
                      <a:pt x="270" y="755"/>
                    </a:lnTo>
                    <a:lnTo>
                      <a:pt x="270" y="755"/>
                    </a:lnTo>
                    <a:lnTo>
                      <a:pt x="268" y="759"/>
                    </a:lnTo>
                    <a:lnTo>
                      <a:pt x="268" y="765"/>
                    </a:lnTo>
                    <a:lnTo>
                      <a:pt x="268" y="772"/>
                    </a:lnTo>
                    <a:lnTo>
                      <a:pt x="262" y="770"/>
                    </a:lnTo>
                    <a:lnTo>
                      <a:pt x="262" y="770"/>
                    </a:lnTo>
                    <a:lnTo>
                      <a:pt x="260" y="770"/>
                    </a:lnTo>
                    <a:lnTo>
                      <a:pt x="260" y="770"/>
                    </a:lnTo>
                    <a:lnTo>
                      <a:pt x="260" y="770"/>
                    </a:lnTo>
                    <a:lnTo>
                      <a:pt x="260" y="770"/>
                    </a:lnTo>
                    <a:lnTo>
                      <a:pt x="260" y="772"/>
                    </a:lnTo>
                    <a:lnTo>
                      <a:pt x="260" y="772"/>
                    </a:lnTo>
                    <a:lnTo>
                      <a:pt x="258" y="776"/>
                    </a:lnTo>
                    <a:lnTo>
                      <a:pt x="254" y="778"/>
                    </a:lnTo>
                    <a:lnTo>
                      <a:pt x="250" y="778"/>
                    </a:lnTo>
                    <a:lnTo>
                      <a:pt x="250" y="778"/>
                    </a:lnTo>
                    <a:lnTo>
                      <a:pt x="246" y="778"/>
                    </a:lnTo>
                    <a:lnTo>
                      <a:pt x="244" y="778"/>
                    </a:lnTo>
                    <a:lnTo>
                      <a:pt x="244" y="778"/>
                    </a:lnTo>
                    <a:lnTo>
                      <a:pt x="238" y="778"/>
                    </a:lnTo>
                    <a:lnTo>
                      <a:pt x="236" y="778"/>
                    </a:lnTo>
                    <a:lnTo>
                      <a:pt x="236" y="778"/>
                    </a:lnTo>
                    <a:lnTo>
                      <a:pt x="230" y="778"/>
                    </a:lnTo>
                    <a:lnTo>
                      <a:pt x="225" y="776"/>
                    </a:lnTo>
                    <a:lnTo>
                      <a:pt x="225" y="776"/>
                    </a:lnTo>
                    <a:lnTo>
                      <a:pt x="219" y="770"/>
                    </a:lnTo>
                    <a:lnTo>
                      <a:pt x="219" y="770"/>
                    </a:lnTo>
                    <a:lnTo>
                      <a:pt x="217" y="770"/>
                    </a:lnTo>
                    <a:lnTo>
                      <a:pt x="217" y="770"/>
                    </a:lnTo>
                    <a:lnTo>
                      <a:pt x="215" y="770"/>
                    </a:lnTo>
                    <a:lnTo>
                      <a:pt x="207" y="770"/>
                    </a:lnTo>
                    <a:lnTo>
                      <a:pt x="207" y="770"/>
                    </a:lnTo>
                    <a:lnTo>
                      <a:pt x="203" y="768"/>
                    </a:lnTo>
                    <a:lnTo>
                      <a:pt x="201" y="766"/>
                    </a:lnTo>
                    <a:lnTo>
                      <a:pt x="201" y="766"/>
                    </a:lnTo>
                    <a:lnTo>
                      <a:pt x="201" y="765"/>
                    </a:lnTo>
                    <a:lnTo>
                      <a:pt x="201" y="765"/>
                    </a:lnTo>
                    <a:lnTo>
                      <a:pt x="193" y="763"/>
                    </a:lnTo>
                    <a:lnTo>
                      <a:pt x="193" y="763"/>
                    </a:lnTo>
                    <a:lnTo>
                      <a:pt x="187" y="765"/>
                    </a:lnTo>
                    <a:lnTo>
                      <a:pt x="187" y="765"/>
                    </a:lnTo>
                    <a:lnTo>
                      <a:pt x="187" y="765"/>
                    </a:lnTo>
                    <a:lnTo>
                      <a:pt x="187" y="770"/>
                    </a:lnTo>
                    <a:lnTo>
                      <a:pt x="181" y="770"/>
                    </a:lnTo>
                    <a:lnTo>
                      <a:pt x="181" y="770"/>
                    </a:lnTo>
                    <a:lnTo>
                      <a:pt x="173" y="770"/>
                    </a:lnTo>
                    <a:lnTo>
                      <a:pt x="173" y="770"/>
                    </a:lnTo>
                    <a:lnTo>
                      <a:pt x="173" y="770"/>
                    </a:lnTo>
                    <a:lnTo>
                      <a:pt x="171" y="774"/>
                    </a:lnTo>
                    <a:lnTo>
                      <a:pt x="171" y="778"/>
                    </a:lnTo>
                    <a:lnTo>
                      <a:pt x="159" y="778"/>
                    </a:lnTo>
                    <a:lnTo>
                      <a:pt x="159" y="778"/>
                    </a:lnTo>
                    <a:lnTo>
                      <a:pt x="155" y="778"/>
                    </a:lnTo>
                    <a:lnTo>
                      <a:pt x="153" y="776"/>
                    </a:lnTo>
                    <a:lnTo>
                      <a:pt x="153" y="772"/>
                    </a:lnTo>
                    <a:lnTo>
                      <a:pt x="153" y="772"/>
                    </a:lnTo>
                    <a:lnTo>
                      <a:pt x="153" y="772"/>
                    </a:lnTo>
                    <a:lnTo>
                      <a:pt x="153" y="772"/>
                    </a:lnTo>
                    <a:lnTo>
                      <a:pt x="149" y="768"/>
                    </a:lnTo>
                    <a:lnTo>
                      <a:pt x="149" y="768"/>
                    </a:lnTo>
                    <a:lnTo>
                      <a:pt x="145" y="765"/>
                    </a:lnTo>
                    <a:lnTo>
                      <a:pt x="139" y="763"/>
                    </a:lnTo>
                    <a:lnTo>
                      <a:pt x="139" y="763"/>
                    </a:lnTo>
                    <a:lnTo>
                      <a:pt x="131" y="759"/>
                    </a:lnTo>
                    <a:lnTo>
                      <a:pt x="125" y="751"/>
                    </a:lnTo>
                    <a:lnTo>
                      <a:pt x="123" y="749"/>
                    </a:lnTo>
                    <a:lnTo>
                      <a:pt x="123" y="749"/>
                    </a:lnTo>
                    <a:lnTo>
                      <a:pt x="121" y="745"/>
                    </a:lnTo>
                    <a:lnTo>
                      <a:pt x="121" y="739"/>
                    </a:lnTo>
                    <a:lnTo>
                      <a:pt x="121" y="739"/>
                    </a:lnTo>
                    <a:lnTo>
                      <a:pt x="121" y="739"/>
                    </a:lnTo>
                    <a:lnTo>
                      <a:pt x="121" y="739"/>
                    </a:lnTo>
                    <a:lnTo>
                      <a:pt x="117" y="739"/>
                    </a:lnTo>
                    <a:lnTo>
                      <a:pt x="117" y="739"/>
                    </a:lnTo>
                    <a:lnTo>
                      <a:pt x="117" y="739"/>
                    </a:lnTo>
                    <a:lnTo>
                      <a:pt x="117" y="739"/>
                    </a:lnTo>
                    <a:lnTo>
                      <a:pt x="115" y="739"/>
                    </a:lnTo>
                    <a:lnTo>
                      <a:pt x="115" y="739"/>
                    </a:lnTo>
                    <a:lnTo>
                      <a:pt x="113" y="739"/>
                    </a:lnTo>
                    <a:lnTo>
                      <a:pt x="113" y="739"/>
                    </a:lnTo>
                    <a:lnTo>
                      <a:pt x="109" y="739"/>
                    </a:lnTo>
                    <a:lnTo>
                      <a:pt x="105" y="737"/>
                    </a:lnTo>
                    <a:lnTo>
                      <a:pt x="103" y="733"/>
                    </a:lnTo>
                    <a:lnTo>
                      <a:pt x="103" y="733"/>
                    </a:lnTo>
                    <a:lnTo>
                      <a:pt x="101" y="731"/>
                    </a:lnTo>
                    <a:lnTo>
                      <a:pt x="91" y="731"/>
                    </a:lnTo>
                    <a:lnTo>
                      <a:pt x="85" y="731"/>
                    </a:lnTo>
                    <a:lnTo>
                      <a:pt x="79" y="731"/>
                    </a:lnTo>
                    <a:lnTo>
                      <a:pt x="79" y="725"/>
                    </a:lnTo>
                    <a:lnTo>
                      <a:pt x="79" y="725"/>
                    </a:lnTo>
                    <a:lnTo>
                      <a:pt x="79" y="723"/>
                    </a:lnTo>
                    <a:lnTo>
                      <a:pt x="79" y="723"/>
                    </a:lnTo>
                    <a:lnTo>
                      <a:pt x="76" y="723"/>
                    </a:lnTo>
                    <a:lnTo>
                      <a:pt x="76" y="723"/>
                    </a:lnTo>
                    <a:lnTo>
                      <a:pt x="74" y="721"/>
                    </a:lnTo>
                    <a:lnTo>
                      <a:pt x="74" y="721"/>
                    </a:lnTo>
                    <a:lnTo>
                      <a:pt x="70" y="721"/>
                    </a:lnTo>
                    <a:lnTo>
                      <a:pt x="68" y="719"/>
                    </a:lnTo>
                    <a:lnTo>
                      <a:pt x="64" y="713"/>
                    </a:lnTo>
                    <a:lnTo>
                      <a:pt x="64" y="707"/>
                    </a:lnTo>
                    <a:lnTo>
                      <a:pt x="64" y="701"/>
                    </a:lnTo>
                    <a:lnTo>
                      <a:pt x="64" y="701"/>
                    </a:lnTo>
                    <a:lnTo>
                      <a:pt x="64" y="699"/>
                    </a:lnTo>
                    <a:lnTo>
                      <a:pt x="64" y="699"/>
                    </a:lnTo>
                    <a:lnTo>
                      <a:pt x="64" y="691"/>
                    </a:lnTo>
                    <a:lnTo>
                      <a:pt x="62" y="683"/>
                    </a:lnTo>
                    <a:lnTo>
                      <a:pt x="60" y="677"/>
                    </a:lnTo>
                    <a:lnTo>
                      <a:pt x="54" y="671"/>
                    </a:lnTo>
                    <a:lnTo>
                      <a:pt x="54" y="671"/>
                    </a:lnTo>
                    <a:lnTo>
                      <a:pt x="44" y="663"/>
                    </a:lnTo>
                    <a:lnTo>
                      <a:pt x="42" y="661"/>
                    </a:lnTo>
                    <a:lnTo>
                      <a:pt x="42" y="661"/>
                    </a:lnTo>
                    <a:lnTo>
                      <a:pt x="36" y="657"/>
                    </a:lnTo>
                    <a:lnTo>
                      <a:pt x="36" y="657"/>
                    </a:lnTo>
                    <a:lnTo>
                      <a:pt x="32" y="653"/>
                    </a:lnTo>
                    <a:lnTo>
                      <a:pt x="30" y="649"/>
                    </a:lnTo>
                    <a:lnTo>
                      <a:pt x="30" y="649"/>
                    </a:lnTo>
                    <a:lnTo>
                      <a:pt x="28" y="645"/>
                    </a:lnTo>
                    <a:lnTo>
                      <a:pt x="28" y="645"/>
                    </a:lnTo>
                    <a:lnTo>
                      <a:pt x="22" y="637"/>
                    </a:lnTo>
                    <a:lnTo>
                      <a:pt x="22" y="637"/>
                    </a:lnTo>
                    <a:lnTo>
                      <a:pt x="18" y="633"/>
                    </a:lnTo>
                    <a:lnTo>
                      <a:pt x="18" y="633"/>
                    </a:lnTo>
                    <a:lnTo>
                      <a:pt x="16" y="629"/>
                    </a:lnTo>
                    <a:lnTo>
                      <a:pt x="16" y="625"/>
                    </a:lnTo>
                    <a:lnTo>
                      <a:pt x="16" y="625"/>
                    </a:lnTo>
                    <a:lnTo>
                      <a:pt x="16" y="623"/>
                    </a:lnTo>
                    <a:lnTo>
                      <a:pt x="16" y="623"/>
                    </a:lnTo>
                    <a:lnTo>
                      <a:pt x="16" y="621"/>
                    </a:lnTo>
                    <a:lnTo>
                      <a:pt x="16" y="621"/>
                    </a:lnTo>
                    <a:lnTo>
                      <a:pt x="16" y="617"/>
                    </a:lnTo>
                    <a:lnTo>
                      <a:pt x="16" y="617"/>
                    </a:lnTo>
                    <a:lnTo>
                      <a:pt x="12" y="617"/>
                    </a:lnTo>
                    <a:lnTo>
                      <a:pt x="6" y="617"/>
                    </a:lnTo>
                    <a:lnTo>
                      <a:pt x="8" y="610"/>
                    </a:lnTo>
                    <a:lnTo>
                      <a:pt x="8" y="610"/>
                    </a:lnTo>
                    <a:lnTo>
                      <a:pt x="16" y="598"/>
                    </a:lnTo>
                    <a:lnTo>
                      <a:pt x="16" y="598"/>
                    </a:lnTo>
                    <a:lnTo>
                      <a:pt x="20" y="592"/>
                    </a:lnTo>
                    <a:lnTo>
                      <a:pt x="20" y="592"/>
                    </a:lnTo>
                    <a:lnTo>
                      <a:pt x="24" y="584"/>
                    </a:lnTo>
                    <a:lnTo>
                      <a:pt x="26" y="574"/>
                    </a:lnTo>
                    <a:lnTo>
                      <a:pt x="26" y="574"/>
                    </a:lnTo>
                    <a:lnTo>
                      <a:pt x="24" y="570"/>
                    </a:lnTo>
                    <a:lnTo>
                      <a:pt x="24" y="570"/>
                    </a:lnTo>
                    <a:lnTo>
                      <a:pt x="24" y="562"/>
                    </a:lnTo>
                    <a:lnTo>
                      <a:pt x="24" y="562"/>
                    </a:lnTo>
                    <a:lnTo>
                      <a:pt x="24" y="562"/>
                    </a:lnTo>
                    <a:lnTo>
                      <a:pt x="24" y="562"/>
                    </a:lnTo>
                    <a:lnTo>
                      <a:pt x="24" y="562"/>
                    </a:lnTo>
                    <a:lnTo>
                      <a:pt x="24" y="562"/>
                    </a:lnTo>
                    <a:lnTo>
                      <a:pt x="20" y="560"/>
                    </a:lnTo>
                    <a:lnTo>
                      <a:pt x="18" y="558"/>
                    </a:lnTo>
                    <a:lnTo>
                      <a:pt x="16" y="554"/>
                    </a:lnTo>
                    <a:lnTo>
                      <a:pt x="16" y="554"/>
                    </a:lnTo>
                    <a:lnTo>
                      <a:pt x="16" y="550"/>
                    </a:lnTo>
                    <a:lnTo>
                      <a:pt x="16" y="550"/>
                    </a:lnTo>
                    <a:lnTo>
                      <a:pt x="16" y="546"/>
                    </a:lnTo>
                    <a:lnTo>
                      <a:pt x="16" y="546"/>
                    </a:lnTo>
                    <a:lnTo>
                      <a:pt x="14" y="546"/>
                    </a:lnTo>
                    <a:lnTo>
                      <a:pt x="14" y="546"/>
                    </a:lnTo>
                    <a:lnTo>
                      <a:pt x="14" y="546"/>
                    </a:lnTo>
                    <a:lnTo>
                      <a:pt x="14" y="546"/>
                    </a:lnTo>
                    <a:lnTo>
                      <a:pt x="10" y="544"/>
                    </a:lnTo>
                    <a:lnTo>
                      <a:pt x="8" y="538"/>
                    </a:lnTo>
                    <a:lnTo>
                      <a:pt x="8" y="538"/>
                    </a:lnTo>
                    <a:lnTo>
                      <a:pt x="8" y="536"/>
                    </a:lnTo>
                    <a:lnTo>
                      <a:pt x="8" y="536"/>
                    </a:lnTo>
                    <a:lnTo>
                      <a:pt x="4" y="534"/>
                    </a:lnTo>
                    <a:lnTo>
                      <a:pt x="4" y="534"/>
                    </a:lnTo>
                    <a:lnTo>
                      <a:pt x="2" y="528"/>
                    </a:lnTo>
                    <a:lnTo>
                      <a:pt x="0" y="522"/>
                    </a:lnTo>
                    <a:lnTo>
                      <a:pt x="0" y="504"/>
                    </a:lnTo>
                    <a:lnTo>
                      <a:pt x="4" y="502"/>
                    </a:lnTo>
                    <a:lnTo>
                      <a:pt x="4" y="502"/>
                    </a:lnTo>
                    <a:lnTo>
                      <a:pt x="8" y="500"/>
                    </a:lnTo>
                    <a:lnTo>
                      <a:pt x="8" y="500"/>
                    </a:lnTo>
                    <a:lnTo>
                      <a:pt x="12" y="496"/>
                    </a:lnTo>
                    <a:lnTo>
                      <a:pt x="14" y="492"/>
                    </a:lnTo>
                    <a:lnTo>
                      <a:pt x="14" y="492"/>
                    </a:lnTo>
                    <a:lnTo>
                      <a:pt x="16" y="484"/>
                    </a:lnTo>
                    <a:lnTo>
                      <a:pt x="16" y="478"/>
                    </a:lnTo>
                    <a:lnTo>
                      <a:pt x="20" y="478"/>
                    </a:lnTo>
                    <a:lnTo>
                      <a:pt x="20" y="478"/>
                    </a:lnTo>
                    <a:lnTo>
                      <a:pt x="26" y="476"/>
                    </a:lnTo>
                    <a:lnTo>
                      <a:pt x="26" y="476"/>
                    </a:lnTo>
                    <a:lnTo>
                      <a:pt x="30" y="470"/>
                    </a:lnTo>
                    <a:lnTo>
                      <a:pt x="32" y="464"/>
                    </a:lnTo>
                    <a:lnTo>
                      <a:pt x="32" y="447"/>
                    </a:lnTo>
                    <a:lnTo>
                      <a:pt x="38" y="447"/>
                    </a:lnTo>
                    <a:lnTo>
                      <a:pt x="38" y="447"/>
                    </a:lnTo>
                    <a:lnTo>
                      <a:pt x="38" y="447"/>
                    </a:lnTo>
                    <a:lnTo>
                      <a:pt x="38" y="447"/>
                    </a:lnTo>
                    <a:lnTo>
                      <a:pt x="40" y="441"/>
                    </a:lnTo>
                    <a:lnTo>
                      <a:pt x="40" y="441"/>
                    </a:lnTo>
                    <a:lnTo>
                      <a:pt x="40" y="435"/>
                    </a:lnTo>
                    <a:lnTo>
                      <a:pt x="40" y="435"/>
                    </a:lnTo>
                    <a:lnTo>
                      <a:pt x="42" y="423"/>
                    </a:lnTo>
                    <a:lnTo>
                      <a:pt x="46" y="413"/>
                    </a:lnTo>
                    <a:lnTo>
                      <a:pt x="46" y="413"/>
                    </a:lnTo>
                    <a:lnTo>
                      <a:pt x="48" y="409"/>
                    </a:lnTo>
                    <a:lnTo>
                      <a:pt x="48" y="409"/>
                    </a:lnTo>
                    <a:lnTo>
                      <a:pt x="52" y="407"/>
                    </a:lnTo>
                    <a:lnTo>
                      <a:pt x="54" y="405"/>
                    </a:lnTo>
                    <a:lnTo>
                      <a:pt x="54" y="405"/>
                    </a:lnTo>
                    <a:lnTo>
                      <a:pt x="56" y="405"/>
                    </a:lnTo>
                    <a:lnTo>
                      <a:pt x="56" y="405"/>
                    </a:lnTo>
                    <a:lnTo>
                      <a:pt x="58" y="407"/>
                    </a:lnTo>
                    <a:lnTo>
                      <a:pt x="58" y="407"/>
                    </a:lnTo>
                    <a:lnTo>
                      <a:pt x="58" y="407"/>
                    </a:lnTo>
                    <a:lnTo>
                      <a:pt x="58" y="407"/>
                    </a:lnTo>
                    <a:lnTo>
                      <a:pt x="62" y="405"/>
                    </a:lnTo>
                    <a:lnTo>
                      <a:pt x="62" y="405"/>
                    </a:lnTo>
                    <a:lnTo>
                      <a:pt x="64" y="403"/>
                    </a:lnTo>
                    <a:lnTo>
                      <a:pt x="64" y="403"/>
                    </a:lnTo>
                    <a:lnTo>
                      <a:pt x="66" y="399"/>
                    </a:lnTo>
                    <a:lnTo>
                      <a:pt x="68" y="399"/>
                    </a:lnTo>
                    <a:lnTo>
                      <a:pt x="72" y="397"/>
                    </a:lnTo>
                    <a:lnTo>
                      <a:pt x="72" y="397"/>
                    </a:lnTo>
                    <a:lnTo>
                      <a:pt x="76" y="399"/>
                    </a:lnTo>
                    <a:lnTo>
                      <a:pt x="76" y="399"/>
                    </a:lnTo>
                    <a:lnTo>
                      <a:pt x="77" y="399"/>
                    </a:lnTo>
                    <a:lnTo>
                      <a:pt x="77" y="399"/>
                    </a:lnTo>
                    <a:lnTo>
                      <a:pt x="79" y="399"/>
                    </a:lnTo>
                    <a:lnTo>
                      <a:pt x="79" y="399"/>
                    </a:lnTo>
                    <a:lnTo>
                      <a:pt x="85" y="397"/>
                    </a:lnTo>
                    <a:lnTo>
                      <a:pt x="85" y="397"/>
                    </a:lnTo>
                    <a:lnTo>
                      <a:pt x="87" y="395"/>
                    </a:lnTo>
                    <a:lnTo>
                      <a:pt x="89" y="391"/>
                    </a:lnTo>
                    <a:lnTo>
                      <a:pt x="87" y="379"/>
                    </a:lnTo>
                    <a:lnTo>
                      <a:pt x="87" y="375"/>
                    </a:lnTo>
                    <a:lnTo>
                      <a:pt x="93" y="373"/>
                    </a:lnTo>
                    <a:lnTo>
                      <a:pt x="93" y="373"/>
                    </a:lnTo>
                    <a:lnTo>
                      <a:pt x="95" y="371"/>
                    </a:lnTo>
                    <a:lnTo>
                      <a:pt x="95" y="363"/>
                    </a:lnTo>
                    <a:lnTo>
                      <a:pt x="95" y="363"/>
                    </a:lnTo>
                    <a:lnTo>
                      <a:pt x="95" y="361"/>
                    </a:lnTo>
                    <a:lnTo>
                      <a:pt x="95" y="361"/>
                    </a:lnTo>
                    <a:lnTo>
                      <a:pt x="97" y="349"/>
                    </a:lnTo>
                    <a:lnTo>
                      <a:pt x="99" y="345"/>
                    </a:lnTo>
                    <a:lnTo>
                      <a:pt x="103" y="341"/>
                    </a:lnTo>
                    <a:lnTo>
                      <a:pt x="103" y="341"/>
                    </a:lnTo>
                    <a:lnTo>
                      <a:pt x="107" y="341"/>
                    </a:lnTo>
                    <a:lnTo>
                      <a:pt x="107" y="341"/>
                    </a:lnTo>
                    <a:lnTo>
                      <a:pt x="111" y="341"/>
                    </a:lnTo>
                    <a:lnTo>
                      <a:pt x="111" y="341"/>
                    </a:lnTo>
                    <a:lnTo>
                      <a:pt x="111" y="341"/>
                    </a:lnTo>
                    <a:lnTo>
                      <a:pt x="111" y="341"/>
                    </a:lnTo>
                    <a:lnTo>
                      <a:pt x="111" y="341"/>
                    </a:lnTo>
                    <a:lnTo>
                      <a:pt x="111" y="341"/>
                    </a:lnTo>
                    <a:lnTo>
                      <a:pt x="111" y="339"/>
                    </a:lnTo>
                    <a:lnTo>
                      <a:pt x="111" y="339"/>
                    </a:lnTo>
                    <a:lnTo>
                      <a:pt x="113" y="335"/>
                    </a:lnTo>
                    <a:lnTo>
                      <a:pt x="119" y="333"/>
                    </a:lnTo>
                    <a:lnTo>
                      <a:pt x="119" y="333"/>
                    </a:lnTo>
                    <a:lnTo>
                      <a:pt x="125" y="333"/>
                    </a:lnTo>
                    <a:lnTo>
                      <a:pt x="129" y="331"/>
                    </a:lnTo>
                    <a:lnTo>
                      <a:pt x="131" y="329"/>
                    </a:lnTo>
                    <a:lnTo>
                      <a:pt x="135" y="325"/>
                    </a:lnTo>
                    <a:lnTo>
                      <a:pt x="135" y="323"/>
                    </a:lnTo>
                    <a:lnTo>
                      <a:pt x="135" y="323"/>
                    </a:lnTo>
                    <a:lnTo>
                      <a:pt x="137" y="321"/>
                    </a:lnTo>
                    <a:lnTo>
                      <a:pt x="137" y="321"/>
                    </a:lnTo>
                    <a:lnTo>
                      <a:pt x="139" y="315"/>
                    </a:lnTo>
                    <a:lnTo>
                      <a:pt x="139" y="315"/>
                    </a:lnTo>
                    <a:lnTo>
                      <a:pt x="141" y="312"/>
                    </a:lnTo>
                    <a:lnTo>
                      <a:pt x="143" y="310"/>
                    </a:lnTo>
                    <a:lnTo>
                      <a:pt x="147" y="310"/>
                    </a:lnTo>
                    <a:lnTo>
                      <a:pt x="147" y="313"/>
                    </a:lnTo>
                    <a:lnTo>
                      <a:pt x="147" y="310"/>
                    </a:lnTo>
                    <a:lnTo>
                      <a:pt x="147" y="310"/>
                    </a:lnTo>
                    <a:lnTo>
                      <a:pt x="149" y="310"/>
                    </a:lnTo>
                    <a:lnTo>
                      <a:pt x="149" y="310"/>
                    </a:lnTo>
                    <a:lnTo>
                      <a:pt x="157" y="308"/>
                    </a:lnTo>
                    <a:lnTo>
                      <a:pt x="157" y="308"/>
                    </a:lnTo>
                    <a:lnTo>
                      <a:pt x="165" y="310"/>
                    </a:lnTo>
                    <a:lnTo>
                      <a:pt x="169" y="310"/>
                    </a:lnTo>
                    <a:lnTo>
                      <a:pt x="169" y="310"/>
                    </a:lnTo>
                    <a:lnTo>
                      <a:pt x="179" y="310"/>
                    </a:lnTo>
                    <a:lnTo>
                      <a:pt x="179" y="310"/>
                    </a:lnTo>
                    <a:lnTo>
                      <a:pt x="183" y="310"/>
                    </a:lnTo>
                    <a:lnTo>
                      <a:pt x="185" y="310"/>
                    </a:lnTo>
                    <a:lnTo>
                      <a:pt x="185" y="310"/>
                    </a:lnTo>
                    <a:lnTo>
                      <a:pt x="185" y="308"/>
                    </a:lnTo>
                    <a:lnTo>
                      <a:pt x="185" y="302"/>
                    </a:lnTo>
                    <a:lnTo>
                      <a:pt x="191" y="302"/>
                    </a:lnTo>
                    <a:lnTo>
                      <a:pt x="191" y="302"/>
                    </a:lnTo>
                    <a:lnTo>
                      <a:pt x="193" y="302"/>
                    </a:lnTo>
                    <a:lnTo>
                      <a:pt x="193" y="302"/>
                    </a:lnTo>
                    <a:lnTo>
                      <a:pt x="195" y="302"/>
                    </a:lnTo>
                    <a:lnTo>
                      <a:pt x="195" y="302"/>
                    </a:lnTo>
                    <a:lnTo>
                      <a:pt x="201" y="300"/>
                    </a:lnTo>
                    <a:lnTo>
                      <a:pt x="201" y="300"/>
                    </a:lnTo>
                    <a:lnTo>
                      <a:pt x="201" y="300"/>
                    </a:lnTo>
                    <a:lnTo>
                      <a:pt x="199" y="294"/>
                    </a:lnTo>
                    <a:lnTo>
                      <a:pt x="207" y="294"/>
                    </a:lnTo>
                    <a:lnTo>
                      <a:pt x="207" y="294"/>
                    </a:lnTo>
                    <a:lnTo>
                      <a:pt x="215" y="294"/>
                    </a:lnTo>
                    <a:lnTo>
                      <a:pt x="215" y="294"/>
                    </a:lnTo>
                    <a:lnTo>
                      <a:pt x="223" y="292"/>
                    </a:lnTo>
                    <a:lnTo>
                      <a:pt x="223" y="292"/>
                    </a:lnTo>
                    <a:lnTo>
                      <a:pt x="232" y="294"/>
                    </a:lnTo>
                    <a:lnTo>
                      <a:pt x="242" y="294"/>
                    </a:lnTo>
                    <a:lnTo>
                      <a:pt x="242" y="294"/>
                    </a:lnTo>
                    <a:lnTo>
                      <a:pt x="252" y="300"/>
                    </a:lnTo>
                    <a:lnTo>
                      <a:pt x="252" y="300"/>
                    </a:lnTo>
                    <a:lnTo>
                      <a:pt x="256" y="302"/>
                    </a:lnTo>
                    <a:lnTo>
                      <a:pt x="262" y="302"/>
                    </a:lnTo>
                    <a:lnTo>
                      <a:pt x="262" y="302"/>
                    </a:lnTo>
                    <a:lnTo>
                      <a:pt x="262" y="302"/>
                    </a:lnTo>
                    <a:lnTo>
                      <a:pt x="262" y="302"/>
                    </a:lnTo>
                    <a:lnTo>
                      <a:pt x="266" y="300"/>
                    </a:lnTo>
                    <a:lnTo>
                      <a:pt x="270" y="296"/>
                    </a:lnTo>
                    <a:lnTo>
                      <a:pt x="270" y="296"/>
                    </a:lnTo>
                    <a:lnTo>
                      <a:pt x="276" y="288"/>
                    </a:lnTo>
                    <a:lnTo>
                      <a:pt x="280" y="286"/>
                    </a:lnTo>
                    <a:lnTo>
                      <a:pt x="286" y="286"/>
                    </a:lnTo>
                    <a:lnTo>
                      <a:pt x="294" y="286"/>
                    </a:lnTo>
                    <a:lnTo>
                      <a:pt x="292" y="292"/>
                    </a:lnTo>
                    <a:lnTo>
                      <a:pt x="292" y="292"/>
                    </a:lnTo>
                    <a:lnTo>
                      <a:pt x="292" y="292"/>
                    </a:lnTo>
                    <a:lnTo>
                      <a:pt x="292" y="292"/>
                    </a:lnTo>
                    <a:lnTo>
                      <a:pt x="296" y="294"/>
                    </a:lnTo>
                    <a:lnTo>
                      <a:pt x="296" y="294"/>
                    </a:lnTo>
                    <a:lnTo>
                      <a:pt x="302" y="294"/>
                    </a:lnTo>
                    <a:lnTo>
                      <a:pt x="304" y="296"/>
                    </a:lnTo>
                    <a:lnTo>
                      <a:pt x="308" y="300"/>
                    </a:lnTo>
                    <a:lnTo>
                      <a:pt x="308" y="300"/>
                    </a:lnTo>
                    <a:lnTo>
                      <a:pt x="308" y="304"/>
                    </a:lnTo>
                    <a:lnTo>
                      <a:pt x="308" y="308"/>
                    </a:lnTo>
                    <a:lnTo>
                      <a:pt x="308" y="308"/>
                    </a:lnTo>
                    <a:lnTo>
                      <a:pt x="308" y="308"/>
                    </a:lnTo>
                    <a:lnTo>
                      <a:pt x="308" y="308"/>
                    </a:lnTo>
                    <a:lnTo>
                      <a:pt x="308" y="310"/>
                    </a:lnTo>
                    <a:lnTo>
                      <a:pt x="308" y="310"/>
                    </a:lnTo>
                    <a:lnTo>
                      <a:pt x="312" y="310"/>
                    </a:lnTo>
                    <a:lnTo>
                      <a:pt x="316" y="310"/>
                    </a:lnTo>
                    <a:lnTo>
                      <a:pt x="316" y="319"/>
                    </a:lnTo>
                    <a:lnTo>
                      <a:pt x="316" y="319"/>
                    </a:lnTo>
                    <a:lnTo>
                      <a:pt x="316" y="323"/>
                    </a:lnTo>
                    <a:lnTo>
                      <a:pt x="316" y="323"/>
                    </a:lnTo>
                    <a:lnTo>
                      <a:pt x="316" y="325"/>
                    </a:lnTo>
                    <a:lnTo>
                      <a:pt x="316" y="325"/>
                    </a:lnTo>
                    <a:lnTo>
                      <a:pt x="320" y="325"/>
                    </a:lnTo>
                    <a:lnTo>
                      <a:pt x="326" y="325"/>
                    </a:lnTo>
                    <a:lnTo>
                      <a:pt x="324" y="331"/>
                    </a:lnTo>
                    <a:lnTo>
                      <a:pt x="324" y="331"/>
                    </a:lnTo>
                    <a:lnTo>
                      <a:pt x="324" y="337"/>
                    </a:lnTo>
                    <a:lnTo>
                      <a:pt x="324" y="339"/>
                    </a:lnTo>
                    <a:lnTo>
                      <a:pt x="324" y="339"/>
                    </a:lnTo>
                    <a:lnTo>
                      <a:pt x="328" y="341"/>
                    </a:lnTo>
                    <a:lnTo>
                      <a:pt x="328" y="341"/>
                    </a:lnTo>
                    <a:lnTo>
                      <a:pt x="330" y="341"/>
                    </a:lnTo>
                    <a:lnTo>
                      <a:pt x="330" y="341"/>
                    </a:lnTo>
                    <a:lnTo>
                      <a:pt x="338" y="341"/>
                    </a:lnTo>
                    <a:lnTo>
                      <a:pt x="338" y="341"/>
                    </a:lnTo>
                    <a:lnTo>
                      <a:pt x="346" y="341"/>
                    </a:lnTo>
                    <a:lnTo>
                      <a:pt x="346" y="341"/>
                    </a:lnTo>
                    <a:lnTo>
                      <a:pt x="352" y="341"/>
                    </a:lnTo>
                    <a:lnTo>
                      <a:pt x="358" y="341"/>
                    </a:lnTo>
                    <a:lnTo>
                      <a:pt x="356" y="347"/>
                    </a:lnTo>
                    <a:lnTo>
                      <a:pt x="356" y="347"/>
                    </a:lnTo>
                    <a:lnTo>
                      <a:pt x="356" y="349"/>
                    </a:lnTo>
                    <a:lnTo>
                      <a:pt x="356" y="349"/>
                    </a:lnTo>
                    <a:lnTo>
                      <a:pt x="356" y="349"/>
                    </a:lnTo>
                    <a:lnTo>
                      <a:pt x="358" y="349"/>
                    </a:lnTo>
                    <a:lnTo>
                      <a:pt x="364" y="349"/>
                    </a:lnTo>
                    <a:lnTo>
                      <a:pt x="364" y="349"/>
                    </a:lnTo>
                    <a:lnTo>
                      <a:pt x="372" y="349"/>
                    </a:lnTo>
                    <a:lnTo>
                      <a:pt x="372" y="349"/>
                    </a:lnTo>
                    <a:lnTo>
                      <a:pt x="376" y="349"/>
                    </a:lnTo>
                    <a:lnTo>
                      <a:pt x="382" y="349"/>
                    </a:lnTo>
                    <a:lnTo>
                      <a:pt x="382" y="355"/>
                    </a:lnTo>
                    <a:lnTo>
                      <a:pt x="382" y="355"/>
                    </a:lnTo>
                    <a:lnTo>
                      <a:pt x="380" y="357"/>
                    </a:lnTo>
                    <a:lnTo>
                      <a:pt x="380" y="357"/>
                    </a:lnTo>
                    <a:lnTo>
                      <a:pt x="382" y="357"/>
                    </a:lnTo>
                    <a:lnTo>
                      <a:pt x="382" y="357"/>
                    </a:lnTo>
                    <a:lnTo>
                      <a:pt x="384" y="357"/>
                    </a:lnTo>
                    <a:lnTo>
                      <a:pt x="389" y="357"/>
                    </a:lnTo>
                    <a:lnTo>
                      <a:pt x="389" y="363"/>
                    </a:lnTo>
                    <a:lnTo>
                      <a:pt x="389" y="363"/>
                    </a:lnTo>
                    <a:lnTo>
                      <a:pt x="389" y="365"/>
                    </a:lnTo>
                    <a:lnTo>
                      <a:pt x="389" y="365"/>
                    </a:lnTo>
                    <a:lnTo>
                      <a:pt x="389" y="365"/>
                    </a:lnTo>
                    <a:lnTo>
                      <a:pt x="393" y="365"/>
                    </a:lnTo>
                    <a:lnTo>
                      <a:pt x="393" y="365"/>
                    </a:lnTo>
                    <a:lnTo>
                      <a:pt x="397" y="365"/>
                    </a:lnTo>
                    <a:lnTo>
                      <a:pt x="397" y="365"/>
                    </a:lnTo>
                    <a:lnTo>
                      <a:pt x="399" y="365"/>
                    </a:lnTo>
                    <a:lnTo>
                      <a:pt x="405" y="365"/>
                    </a:lnTo>
                    <a:lnTo>
                      <a:pt x="405" y="371"/>
                    </a:lnTo>
                    <a:lnTo>
                      <a:pt x="405" y="371"/>
                    </a:lnTo>
                    <a:lnTo>
                      <a:pt x="407" y="371"/>
                    </a:lnTo>
                    <a:lnTo>
                      <a:pt x="411" y="373"/>
                    </a:lnTo>
                    <a:lnTo>
                      <a:pt x="413" y="373"/>
                    </a:lnTo>
                    <a:lnTo>
                      <a:pt x="415" y="373"/>
                    </a:lnTo>
                    <a:lnTo>
                      <a:pt x="415" y="373"/>
                    </a:lnTo>
                    <a:lnTo>
                      <a:pt x="421" y="373"/>
                    </a:lnTo>
                    <a:lnTo>
                      <a:pt x="421" y="373"/>
                    </a:lnTo>
                    <a:lnTo>
                      <a:pt x="423" y="373"/>
                    </a:lnTo>
                    <a:lnTo>
                      <a:pt x="425" y="371"/>
                    </a:lnTo>
                    <a:lnTo>
                      <a:pt x="425" y="371"/>
                    </a:lnTo>
                    <a:lnTo>
                      <a:pt x="427" y="365"/>
                    </a:lnTo>
                    <a:lnTo>
                      <a:pt x="427" y="357"/>
                    </a:lnTo>
                    <a:lnTo>
                      <a:pt x="427" y="347"/>
                    </a:lnTo>
                    <a:lnTo>
                      <a:pt x="433" y="349"/>
                    </a:lnTo>
                    <a:lnTo>
                      <a:pt x="433" y="349"/>
                    </a:lnTo>
                    <a:lnTo>
                      <a:pt x="437" y="351"/>
                    </a:lnTo>
                    <a:lnTo>
                      <a:pt x="441" y="355"/>
                    </a:lnTo>
                    <a:lnTo>
                      <a:pt x="441" y="355"/>
                    </a:lnTo>
                    <a:lnTo>
                      <a:pt x="445" y="357"/>
                    </a:lnTo>
                    <a:lnTo>
                      <a:pt x="447" y="357"/>
                    </a:lnTo>
                    <a:lnTo>
                      <a:pt x="455" y="357"/>
                    </a:lnTo>
                    <a:lnTo>
                      <a:pt x="453" y="363"/>
                    </a:lnTo>
                    <a:lnTo>
                      <a:pt x="453" y="363"/>
                    </a:lnTo>
                    <a:lnTo>
                      <a:pt x="453" y="365"/>
                    </a:lnTo>
                    <a:lnTo>
                      <a:pt x="453" y="365"/>
                    </a:lnTo>
                    <a:lnTo>
                      <a:pt x="459" y="365"/>
                    </a:lnTo>
                    <a:lnTo>
                      <a:pt x="459" y="365"/>
                    </a:lnTo>
                    <a:lnTo>
                      <a:pt x="461" y="365"/>
                    </a:lnTo>
                    <a:lnTo>
                      <a:pt x="461" y="365"/>
                    </a:lnTo>
                    <a:lnTo>
                      <a:pt x="467" y="365"/>
                    </a:lnTo>
                    <a:lnTo>
                      <a:pt x="467" y="365"/>
                    </a:lnTo>
                    <a:lnTo>
                      <a:pt x="473" y="365"/>
                    </a:lnTo>
                    <a:lnTo>
                      <a:pt x="475" y="367"/>
                    </a:lnTo>
                    <a:lnTo>
                      <a:pt x="477" y="369"/>
                    </a:lnTo>
                    <a:lnTo>
                      <a:pt x="477" y="369"/>
                    </a:lnTo>
                    <a:lnTo>
                      <a:pt x="479" y="371"/>
                    </a:lnTo>
                    <a:lnTo>
                      <a:pt x="479" y="371"/>
                    </a:lnTo>
                    <a:lnTo>
                      <a:pt x="485" y="373"/>
                    </a:lnTo>
                    <a:lnTo>
                      <a:pt x="485" y="373"/>
                    </a:lnTo>
                    <a:lnTo>
                      <a:pt x="489" y="373"/>
                    </a:lnTo>
                    <a:lnTo>
                      <a:pt x="491" y="371"/>
                    </a:lnTo>
                    <a:lnTo>
                      <a:pt x="491" y="371"/>
                    </a:lnTo>
                    <a:lnTo>
                      <a:pt x="491" y="365"/>
                    </a:lnTo>
                    <a:lnTo>
                      <a:pt x="497" y="365"/>
                    </a:lnTo>
                    <a:lnTo>
                      <a:pt x="497" y="365"/>
                    </a:lnTo>
                    <a:lnTo>
                      <a:pt x="501" y="365"/>
                    </a:lnTo>
                    <a:lnTo>
                      <a:pt x="501" y="365"/>
                    </a:lnTo>
                    <a:lnTo>
                      <a:pt x="505" y="365"/>
                    </a:lnTo>
                    <a:lnTo>
                      <a:pt x="507" y="361"/>
                    </a:lnTo>
                    <a:lnTo>
                      <a:pt x="507" y="359"/>
                    </a:lnTo>
                    <a:lnTo>
                      <a:pt x="507" y="359"/>
                    </a:lnTo>
                    <a:lnTo>
                      <a:pt x="507" y="353"/>
                    </a:lnTo>
                    <a:lnTo>
                      <a:pt x="507" y="353"/>
                    </a:lnTo>
                    <a:lnTo>
                      <a:pt x="505" y="351"/>
                    </a:lnTo>
                    <a:lnTo>
                      <a:pt x="499" y="351"/>
                    </a:lnTo>
                    <a:lnTo>
                      <a:pt x="499" y="347"/>
                    </a:lnTo>
                    <a:lnTo>
                      <a:pt x="499" y="347"/>
                    </a:lnTo>
                    <a:lnTo>
                      <a:pt x="499" y="343"/>
                    </a:lnTo>
                    <a:lnTo>
                      <a:pt x="499" y="343"/>
                    </a:lnTo>
                    <a:lnTo>
                      <a:pt x="499" y="335"/>
                    </a:lnTo>
                    <a:lnTo>
                      <a:pt x="499" y="335"/>
                    </a:lnTo>
                    <a:lnTo>
                      <a:pt x="499" y="335"/>
                    </a:lnTo>
                    <a:lnTo>
                      <a:pt x="499" y="335"/>
                    </a:lnTo>
                    <a:lnTo>
                      <a:pt x="499" y="335"/>
                    </a:lnTo>
                    <a:lnTo>
                      <a:pt x="499" y="335"/>
                    </a:lnTo>
                    <a:lnTo>
                      <a:pt x="495" y="335"/>
                    </a:lnTo>
                    <a:lnTo>
                      <a:pt x="493" y="333"/>
                    </a:lnTo>
                    <a:lnTo>
                      <a:pt x="491" y="327"/>
                    </a:lnTo>
                    <a:lnTo>
                      <a:pt x="491" y="327"/>
                    </a:lnTo>
                    <a:lnTo>
                      <a:pt x="491" y="327"/>
                    </a:lnTo>
                    <a:lnTo>
                      <a:pt x="491" y="315"/>
                    </a:lnTo>
                    <a:lnTo>
                      <a:pt x="491" y="315"/>
                    </a:lnTo>
                    <a:lnTo>
                      <a:pt x="491" y="313"/>
                    </a:lnTo>
                    <a:lnTo>
                      <a:pt x="491" y="313"/>
                    </a:lnTo>
                    <a:lnTo>
                      <a:pt x="491" y="312"/>
                    </a:lnTo>
                    <a:lnTo>
                      <a:pt x="491" y="312"/>
                    </a:lnTo>
                    <a:lnTo>
                      <a:pt x="489" y="312"/>
                    </a:lnTo>
                    <a:lnTo>
                      <a:pt x="483" y="312"/>
                    </a:lnTo>
                    <a:lnTo>
                      <a:pt x="483" y="306"/>
                    </a:lnTo>
                    <a:lnTo>
                      <a:pt x="483" y="306"/>
                    </a:lnTo>
                    <a:lnTo>
                      <a:pt x="483" y="304"/>
                    </a:lnTo>
                    <a:lnTo>
                      <a:pt x="483" y="304"/>
                    </a:lnTo>
                    <a:lnTo>
                      <a:pt x="483" y="304"/>
                    </a:lnTo>
                    <a:lnTo>
                      <a:pt x="479" y="304"/>
                    </a:lnTo>
                    <a:lnTo>
                      <a:pt x="479" y="304"/>
                    </a:lnTo>
                    <a:lnTo>
                      <a:pt x="479" y="304"/>
                    </a:lnTo>
                    <a:lnTo>
                      <a:pt x="479" y="304"/>
                    </a:lnTo>
                    <a:lnTo>
                      <a:pt x="479" y="304"/>
                    </a:lnTo>
                    <a:lnTo>
                      <a:pt x="479" y="304"/>
                    </a:lnTo>
                    <a:lnTo>
                      <a:pt x="479" y="304"/>
                    </a:lnTo>
                    <a:lnTo>
                      <a:pt x="479" y="304"/>
                    </a:lnTo>
                    <a:lnTo>
                      <a:pt x="477" y="308"/>
                    </a:lnTo>
                    <a:lnTo>
                      <a:pt x="477" y="312"/>
                    </a:lnTo>
                    <a:lnTo>
                      <a:pt x="473" y="312"/>
                    </a:lnTo>
                    <a:lnTo>
                      <a:pt x="473" y="312"/>
                    </a:lnTo>
                    <a:lnTo>
                      <a:pt x="469" y="312"/>
                    </a:lnTo>
                    <a:lnTo>
                      <a:pt x="469" y="312"/>
                    </a:lnTo>
                    <a:lnTo>
                      <a:pt x="463" y="312"/>
                    </a:lnTo>
                    <a:lnTo>
                      <a:pt x="455" y="308"/>
                    </a:lnTo>
                    <a:lnTo>
                      <a:pt x="455" y="308"/>
                    </a:lnTo>
                    <a:lnTo>
                      <a:pt x="451" y="306"/>
                    </a:lnTo>
                    <a:lnTo>
                      <a:pt x="447" y="304"/>
                    </a:lnTo>
                    <a:lnTo>
                      <a:pt x="441" y="304"/>
                    </a:lnTo>
                    <a:lnTo>
                      <a:pt x="443" y="298"/>
                    </a:lnTo>
                    <a:lnTo>
                      <a:pt x="443" y="298"/>
                    </a:lnTo>
                    <a:lnTo>
                      <a:pt x="443" y="296"/>
                    </a:lnTo>
                    <a:lnTo>
                      <a:pt x="443" y="296"/>
                    </a:lnTo>
                    <a:lnTo>
                      <a:pt x="439" y="296"/>
                    </a:lnTo>
                    <a:lnTo>
                      <a:pt x="439" y="296"/>
                    </a:lnTo>
                    <a:lnTo>
                      <a:pt x="437" y="296"/>
                    </a:lnTo>
                    <a:lnTo>
                      <a:pt x="437" y="296"/>
                    </a:lnTo>
                    <a:lnTo>
                      <a:pt x="431" y="294"/>
                    </a:lnTo>
                    <a:lnTo>
                      <a:pt x="427" y="290"/>
                    </a:lnTo>
                    <a:lnTo>
                      <a:pt x="427" y="282"/>
                    </a:lnTo>
                    <a:lnTo>
                      <a:pt x="427" y="282"/>
                    </a:lnTo>
                    <a:lnTo>
                      <a:pt x="427" y="280"/>
                    </a:lnTo>
                    <a:lnTo>
                      <a:pt x="427" y="280"/>
                    </a:lnTo>
                    <a:lnTo>
                      <a:pt x="425" y="280"/>
                    </a:lnTo>
                    <a:lnTo>
                      <a:pt x="425" y="280"/>
                    </a:lnTo>
                    <a:lnTo>
                      <a:pt x="419" y="278"/>
                    </a:lnTo>
                    <a:lnTo>
                      <a:pt x="417" y="274"/>
                    </a:lnTo>
                    <a:lnTo>
                      <a:pt x="415" y="272"/>
                    </a:lnTo>
                    <a:lnTo>
                      <a:pt x="415" y="272"/>
                    </a:lnTo>
                    <a:lnTo>
                      <a:pt x="411" y="262"/>
                    </a:lnTo>
                    <a:lnTo>
                      <a:pt x="411" y="250"/>
                    </a:lnTo>
                    <a:lnTo>
                      <a:pt x="411" y="244"/>
                    </a:lnTo>
                    <a:lnTo>
                      <a:pt x="417" y="244"/>
                    </a:lnTo>
                    <a:lnTo>
                      <a:pt x="417" y="244"/>
                    </a:lnTo>
                    <a:lnTo>
                      <a:pt x="417" y="244"/>
                    </a:lnTo>
                    <a:lnTo>
                      <a:pt x="417" y="244"/>
                    </a:lnTo>
                    <a:lnTo>
                      <a:pt x="417" y="244"/>
                    </a:lnTo>
                    <a:lnTo>
                      <a:pt x="417" y="244"/>
                    </a:lnTo>
                    <a:lnTo>
                      <a:pt x="417" y="244"/>
                    </a:lnTo>
                    <a:lnTo>
                      <a:pt x="417" y="244"/>
                    </a:lnTo>
                    <a:lnTo>
                      <a:pt x="417" y="244"/>
                    </a:lnTo>
                    <a:lnTo>
                      <a:pt x="421" y="238"/>
                    </a:lnTo>
                    <a:lnTo>
                      <a:pt x="427" y="236"/>
                    </a:lnTo>
                    <a:lnTo>
                      <a:pt x="443" y="236"/>
                    </a:lnTo>
                    <a:lnTo>
                      <a:pt x="443" y="236"/>
                    </a:lnTo>
                    <a:lnTo>
                      <a:pt x="439" y="230"/>
                    </a:lnTo>
                    <a:lnTo>
                      <a:pt x="439" y="230"/>
                    </a:lnTo>
                    <a:lnTo>
                      <a:pt x="439" y="228"/>
                    </a:lnTo>
                    <a:lnTo>
                      <a:pt x="439" y="228"/>
                    </a:lnTo>
                    <a:lnTo>
                      <a:pt x="433" y="222"/>
                    </a:lnTo>
                    <a:lnTo>
                      <a:pt x="427" y="216"/>
                    </a:lnTo>
                    <a:lnTo>
                      <a:pt x="427" y="216"/>
                    </a:lnTo>
                    <a:lnTo>
                      <a:pt x="423" y="214"/>
                    </a:lnTo>
                    <a:lnTo>
                      <a:pt x="423" y="214"/>
                    </a:lnTo>
                    <a:lnTo>
                      <a:pt x="421" y="214"/>
                    </a:lnTo>
                    <a:lnTo>
                      <a:pt x="419" y="212"/>
                    </a:lnTo>
                    <a:lnTo>
                      <a:pt x="419" y="208"/>
                    </a:lnTo>
                    <a:lnTo>
                      <a:pt x="419" y="208"/>
                    </a:lnTo>
                    <a:lnTo>
                      <a:pt x="417" y="206"/>
                    </a:lnTo>
                    <a:lnTo>
                      <a:pt x="417" y="206"/>
                    </a:lnTo>
                    <a:lnTo>
                      <a:pt x="411" y="204"/>
                    </a:lnTo>
                    <a:lnTo>
                      <a:pt x="407" y="202"/>
                    </a:lnTo>
                    <a:lnTo>
                      <a:pt x="407" y="202"/>
                    </a:lnTo>
                    <a:lnTo>
                      <a:pt x="397" y="194"/>
                    </a:lnTo>
                    <a:lnTo>
                      <a:pt x="397" y="194"/>
                    </a:lnTo>
                    <a:lnTo>
                      <a:pt x="389" y="190"/>
                    </a:lnTo>
                    <a:lnTo>
                      <a:pt x="382" y="188"/>
                    </a:lnTo>
                    <a:lnTo>
                      <a:pt x="382" y="188"/>
                    </a:lnTo>
                    <a:lnTo>
                      <a:pt x="378" y="190"/>
                    </a:lnTo>
                    <a:lnTo>
                      <a:pt x="378" y="190"/>
                    </a:lnTo>
                    <a:lnTo>
                      <a:pt x="374" y="194"/>
                    </a:lnTo>
                    <a:lnTo>
                      <a:pt x="374" y="194"/>
                    </a:lnTo>
                    <a:lnTo>
                      <a:pt x="374" y="198"/>
                    </a:lnTo>
                    <a:lnTo>
                      <a:pt x="374" y="198"/>
                    </a:lnTo>
                    <a:lnTo>
                      <a:pt x="374" y="200"/>
                    </a:lnTo>
                    <a:lnTo>
                      <a:pt x="374" y="200"/>
                    </a:lnTo>
                    <a:lnTo>
                      <a:pt x="380" y="208"/>
                    </a:lnTo>
                    <a:lnTo>
                      <a:pt x="380" y="212"/>
                    </a:lnTo>
                    <a:lnTo>
                      <a:pt x="380" y="212"/>
                    </a:lnTo>
                    <a:lnTo>
                      <a:pt x="391" y="228"/>
                    </a:lnTo>
                    <a:lnTo>
                      <a:pt x="395" y="236"/>
                    </a:lnTo>
                    <a:lnTo>
                      <a:pt x="395" y="246"/>
                    </a:lnTo>
                    <a:lnTo>
                      <a:pt x="395" y="246"/>
                    </a:lnTo>
                    <a:lnTo>
                      <a:pt x="395" y="256"/>
                    </a:lnTo>
                    <a:lnTo>
                      <a:pt x="389" y="266"/>
                    </a:lnTo>
                    <a:lnTo>
                      <a:pt x="389" y="266"/>
                    </a:lnTo>
                    <a:lnTo>
                      <a:pt x="389" y="268"/>
                    </a:lnTo>
                    <a:lnTo>
                      <a:pt x="389" y="268"/>
                    </a:lnTo>
                    <a:lnTo>
                      <a:pt x="387" y="274"/>
                    </a:lnTo>
                    <a:lnTo>
                      <a:pt x="387" y="274"/>
                    </a:lnTo>
                    <a:lnTo>
                      <a:pt x="385" y="276"/>
                    </a:lnTo>
                    <a:lnTo>
                      <a:pt x="384" y="278"/>
                    </a:lnTo>
                    <a:lnTo>
                      <a:pt x="380" y="280"/>
                    </a:lnTo>
                    <a:lnTo>
                      <a:pt x="380" y="280"/>
                    </a:lnTo>
                    <a:lnTo>
                      <a:pt x="376" y="280"/>
                    </a:lnTo>
                    <a:lnTo>
                      <a:pt x="376" y="280"/>
                    </a:lnTo>
                    <a:lnTo>
                      <a:pt x="372" y="278"/>
                    </a:lnTo>
                    <a:lnTo>
                      <a:pt x="370" y="274"/>
                    </a:lnTo>
                    <a:lnTo>
                      <a:pt x="370" y="274"/>
                    </a:lnTo>
                    <a:lnTo>
                      <a:pt x="370" y="274"/>
                    </a:lnTo>
                    <a:lnTo>
                      <a:pt x="368" y="270"/>
                    </a:lnTo>
                    <a:lnTo>
                      <a:pt x="368" y="270"/>
                    </a:lnTo>
                    <a:lnTo>
                      <a:pt x="364" y="266"/>
                    </a:lnTo>
                    <a:lnTo>
                      <a:pt x="364" y="266"/>
                    </a:lnTo>
                    <a:lnTo>
                      <a:pt x="358" y="264"/>
                    </a:lnTo>
                    <a:lnTo>
                      <a:pt x="356" y="262"/>
                    </a:lnTo>
                    <a:lnTo>
                      <a:pt x="354" y="260"/>
                    </a:lnTo>
                    <a:lnTo>
                      <a:pt x="354" y="260"/>
                    </a:lnTo>
                    <a:lnTo>
                      <a:pt x="352" y="256"/>
                    </a:lnTo>
                    <a:lnTo>
                      <a:pt x="352" y="256"/>
                    </a:lnTo>
                    <a:lnTo>
                      <a:pt x="348" y="252"/>
                    </a:lnTo>
                    <a:lnTo>
                      <a:pt x="346" y="246"/>
                    </a:lnTo>
                    <a:lnTo>
                      <a:pt x="346" y="246"/>
                    </a:lnTo>
                    <a:lnTo>
                      <a:pt x="346" y="242"/>
                    </a:lnTo>
                    <a:lnTo>
                      <a:pt x="346" y="242"/>
                    </a:lnTo>
                    <a:lnTo>
                      <a:pt x="346" y="240"/>
                    </a:lnTo>
                    <a:lnTo>
                      <a:pt x="346" y="240"/>
                    </a:lnTo>
                    <a:lnTo>
                      <a:pt x="346" y="240"/>
                    </a:lnTo>
                    <a:lnTo>
                      <a:pt x="346" y="240"/>
                    </a:lnTo>
                    <a:lnTo>
                      <a:pt x="342" y="238"/>
                    </a:lnTo>
                    <a:lnTo>
                      <a:pt x="342" y="238"/>
                    </a:lnTo>
                    <a:lnTo>
                      <a:pt x="338" y="240"/>
                    </a:lnTo>
                    <a:lnTo>
                      <a:pt x="338" y="240"/>
                    </a:lnTo>
                    <a:lnTo>
                      <a:pt x="336" y="240"/>
                    </a:lnTo>
                    <a:lnTo>
                      <a:pt x="328" y="240"/>
                    </a:lnTo>
                    <a:lnTo>
                      <a:pt x="330" y="232"/>
                    </a:lnTo>
                    <a:lnTo>
                      <a:pt x="330" y="232"/>
                    </a:lnTo>
                    <a:lnTo>
                      <a:pt x="330" y="232"/>
                    </a:lnTo>
                    <a:lnTo>
                      <a:pt x="330" y="232"/>
                    </a:lnTo>
                    <a:lnTo>
                      <a:pt x="330" y="232"/>
                    </a:lnTo>
                    <a:lnTo>
                      <a:pt x="330" y="232"/>
                    </a:lnTo>
                    <a:lnTo>
                      <a:pt x="324" y="230"/>
                    </a:lnTo>
                    <a:lnTo>
                      <a:pt x="324" y="230"/>
                    </a:lnTo>
                    <a:lnTo>
                      <a:pt x="322" y="230"/>
                    </a:lnTo>
                    <a:lnTo>
                      <a:pt x="322" y="230"/>
                    </a:lnTo>
                    <a:lnTo>
                      <a:pt x="320" y="232"/>
                    </a:lnTo>
                    <a:lnTo>
                      <a:pt x="320" y="232"/>
                    </a:lnTo>
                    <a:lnTo>
                      <a:pt x="326" y="238"/>
                    </a:lnTo>
                    <a:lnTo>
                      <a:pt x="332" y="242"/>
                    </a:lnTo>
                    <a:lnTo>
                      <a:pt x="332" y="242"/>
                    </a:lnTo>
                    <a:lnTo>
                      <a:pt x="334" y="244"/>
                    </a:lnTo>
                    <a:lnTo>
                      <a:pt x="334" y="244"/>
                    </a:lnTo>
                    <a:lnTo>
                      <a:pt x="338" y="246"/>
                    </a:lnTo>
                    <a:lnTo>
                      <a:pt x="340" y="248"/>
                    </a:lnTo>
                    <a:lnTo>
                      <a:pt x="340" y="252"/>
                    </a:lnTo>
                    <a:lnTo>
                      <a:pt x="340" y="284"/>
                    </a:lnTo>
                    <a:lnTo>
                      <a:pt x="340" y="284"/>
                    </a:lnTo>
                    <a:lnTo>
                      <a:pt x="340" y="284"/>
                    </a:lnTo>
                    <a:lnTo>
                      <a:pt x="338" y="288"/>
                    </a:lnTo>
                    <a:lnTo>
                      <a:pt x="336" y="292"/>
                    </a:lnTo>
                    <a:lnTo>
                      <a:pt x="336" y="292"/>
                    </a:lnTo>
                    <a:lnTo>
                      <a:pt x="334" y="296"/>
                    </a:lnTo>
                    <a:lnTo>
                      <a:pt x="334" y="296"/>
                    </a:lnTo>
                    <a:lnTo>
                      <a:pt x="332" y="298"/>
                    </a:lnTo>
                    <a:lnTo>
                      <a:pt x="332" y="304"/>
                    </a:lnTo>
                    <a:lnTo>
                      <a:pt x="312" y="304"/>
                    </a:lnTo>
                    <a:lnTo>
                      <a:pt x="314" y="298"/>
                    </a:lnTo>
                    <a:lnTo>
                      <a:pt x="314" y="298"/>
                    </a:lnTo>
                    <a:lnTo>
                      <a:pt x="314" y="296"/>
                    </a:lnTo>
                    <a:lnTo>
                      <a:pt x="314" y="296"/>
                    </a:lnTo>
                    <a:lnTo>
                      <a:pt x="314" y="296"/>
                    </a:lnTo>
                    <a:lnTo>
                      <a:pt x="314" y="296"/>
                    </a:lnTo>
                    <a:lnTo>
                      <a:pt x="310" y="296"/>
                    </a:lnTo>
                    <a:lnTo>
                      <a:pt x="306" y="296"/>
                    </a:lnTo>
                    <a:lnTo>
                      <a:pt x="306" y="268"/>
                    </a:lnTo>
                    <a:lnTo>
                      <a:pt x="306" y="268"/>
                    </a:lnTo>
                    <a:lnTo>
                      <a:pt x="304" y="264"/>
                    </a:lnTo>
                    <a:lnTo>
                      <a:pt x="300" y="258"/>
                    </a:lnTo>
                    <a:lnTo>
                      <a:pt x="300" y="258"/>
                    </a:lnTo>
                    <a:lnTo>
                      <a:pt x="296" y="256"/>
                    </a:lnTo>
                    <a:lnTo>
                      <a:pt x="288" y="256"/>
                    </a:lnTo>
                    <a:lnTo>
                      <a:pt x="280" y="256"/>
                    </a:lnTo>
                    <a:lnTo>
                      <a:pt x="282" y="248"/>
                    </a:lnTo>
                    <a:lnTo>
                      <a:pt x="282" y="248"/>
                    </a:lnTo>
                    <a:lnTo>
                      <a:pt x="282" y="248"/>
                    </a:lnTo>
                    <a:lnTo>
                      <a:pt x="282" y="248"/>
                    </a:lnTo>
                    <a:lnTo>
                      <a:pt x="274" y="248"/>
                    </a:lnTo>
                    <a:lnTo>
                      <a:pt x="272" y="248"/>
                    </a:lnTo>
                    <a:lnTo>
                      <a:pt x="272" y="248"/>
                    </a:lnTo>
                    <a:lnTo>
                      <a:pt x="268" y="246"/>
                    </a:lnTo>
                    <a:lnTo>
                      <a:pt x="264" y="242"/>
                    </a:lnTo>
                    <a:lnTo>
                      <a:pt x="264" y="242"/>
                    </a:lnTo>
                    <a:lnTo>
                      <a:pt x="262" y="238"/>
                    </a:lnTo>
                    <a:lnTo>
                      <a:pt x="262" y="238"/>
                    </a:lnTo>
                    <a:lnTo>
                      <a:pt x="258" y="232"/>
                    </a:lnTo>
                    <a:lnTo>
                      <a:pt x="258" y="232"/>
                    </a:lnTo>
                    <a:lnTo>
                      <a:pt x="254" y="232"/>
                    </a:lnTo>
                    <a:lnTo>
                      <a:pt x="250" y="232"/>
                    </a:lnTo>
                    <a:lnTo>
                      <a:pt x="250" y="232"/>
                    </a:lnTo>
                    <a:lnTo>
                      <a:pt x="250" y="232"/>
                    </a:lnTo>
                    <a:lnTo>
                      <a:pt x="250" y="232"/>
                    </a:lnTo>
                    <a:lnTo>
                      <a:pt x="248" y="232"/>
                    </a:lnTo>
                    <a:lnTo>
                      <a:pt x="248" y="232"/>
                    </a:lnTo>
                    <a:lnTo>
                      <a:pt x="244" y="230"/>
                    </a:lnTo>
                    <a:lnTo>
                      <a:pt x="240" y="226"/>
                    </a:lnTo>
                    <a:lnTo>
                      <a:pt x="240" y="226"/>
                    </a:lnTo>
                    <a:lnTo>
                      <a:pt x="240" y="226"/>
                    </a:lnTo>
                    <a:lnTo>
                      <a:pt x="240" y="226"/>
                    </a:lnTo>
                    <a:lnTo>
                      <a:pt x="238" y="224"/>
                    </a:lnTo>
                    <a:lnTo>
                      <a:pt x="234" y="224"/>
                    </a:lnTo>
                    <a:lnTo>
                      <a:pt x="234" y="224"/>
                    </a:lnTo>
                    <a:lnTo>
                      <a:pt x="232" y="224"/>
                    </a:lnTo>
                    <a:lnTo>
                      <a:pt x="232" y="224"/>
                    </a:lnTo>
                    <a:lnTo>
                      <a:pt x="229" y="224"/>
                    </a:lnTo>
                    <a:lnTo>
                      <a:pt x="229" y="226"/>
                    </a:lnTo>
                    <a:lnTo>
                      <a:pt x="229" y="226"/>
                    </a:lnTo>
                    <a:lnTo>
                      <a:pt x="227" y="228"/>
                    </a:lnTo>
                    <a:lnTo>
                      <a:pt x="225" y="230"/>
                    </a:lnTo>
                    <a:lnTo>
                      <a:pt x="221" y="232"/>
                    </a:lnTo>
                    <a:lnTo>
                      <a:pt x="221" y="232"/>
                    </a:lnTo>
                    <a:lnTo>
                      <a:pt x="219" y="232"/>
                    </a:lnTo>
                    <a:lnTo>
                      <a:pt x="219" y="232"/>
                    </a:lnTo>
                    <a:lnTo>
                      <a:pt x="219" y="232"/>
                    </a:lnTo>
                    <a:lnTo>
                      <a:pt x="197" y="232"/>
                    </a:lnTo>
                    <a:lnTo>
                      <a:pt x="197" y="230"/>
                    </a:lnTo>
                    <a:lnTo>
                      <a:pt x="197" y="230"/>
                    </a:lnTo>
                    <a:lnTo>
                      <a:pt x="197" y="230"/>
                    </a:lnTo>
                    <a:lnTo>
                      <a:pt x="197" y="230"/>
                    </a:lnTo>
                    <a:lnTo>
                      <a:pt x="195" y="236"/>
                    </a:lnTo>
                    <a:lnTo>
                      <a:pt x="195" y="236"/>
                    </a:lnTo>
                    <a:lnTo>
                      <a:pt x="195" y="244"/>
                    </a:lnTo>
                    <a:lnTo>
                      <a:pt x="193" y="248"/>
                    </a:lnTo>
                    <a:lnTo>
                      <a:pt x="189" y="252"/>
                    </a:lnTo>
                    <a:lnTo>
                      <a:pt x="183" y="256"/>
                    </a:lnTo>
                    <a:lnTo>
                      <a:pt x="177" y="256"/>
                    </a:lnTo>
                    <a:lnTo>
                      <a:pt x="177" y="250"/>
                    </a:lnTo>
                    <a:lnTo>
                      <a:pt x="177" y="250"/>
                    </a:lnTo>
                    <a:lnTo>
                      <a:pt x="175" y="238"/>
                    </a:lnTo>
                    <a:lnTo>
                      <a:pt x="169" y="224"/>
                    </a:lnTo>
                    <a:lnTo>
                      <a:pt x="161" y="212"/>
                    </a:lnTo>
                    <a:lnTo>
                      <a:pt x="151" y="200"/>
                    </a:lnTo>
                    <a:lnTo>
                      <a:pt x="151" y="200"/>
                    </a:lnTo>
                    <a:lnTo>
                      <a:pt x="141" y="190"/>
                    </a:lnTo>
                    <a:lnTo>
                      <a:pt x="141" y="190"/>
                    </a:lnTo>
                    <a:lnTo>
                      <a:pt x="125" y="174"/>
                    </a:lnTo>
                    <a:lnTo>
                      <a:pt x="119" y="164"/>
                    </a:lnTo>
                    <a:lnTo>
                      <a:pt x="113" y="157"/>
                    </a:lnTo>
                    <a:lnTo>
                      <a:pt x="109" y="151"/>
                    </a:lnTo>
                    <a:lnTo>
                      <a:pt x="115" y="149"/>
                    </a:lnTo>
                    <a:lnTo>
                      <a:pt x="115" y="149"/>
                    </a:lnTo>
                    <a:lnTo>
                      <a:pt x="121" y="145"/>
                    </a:lnTo>
                    <a:lnTo>
                      <a:pt x="125" y="143"/>
                    </a:lnTo>
                    <a:lnTo>
                      <a:pt x="125" y="143"/>
                    </a:lnTo>
                    <a:lnTo>
                      <a:pt x="129" y="137"/>
                    </a:lnTo>
                    <a:lnTo>
                      <a:pt x="129" y="137"/>
                    </a:lnTo>
                    <a:lnTo>
                      <a:pt x="131" y="133"/>
                    </a:lnTo>
                    <a:lnTo>
                      <a:pt x="131" y="133"/>
                    </a:lnTo>
                    <a:lnTo>
                      <a:pt x="133" y="127"/>
                    </a:lnTo>
                    <a:lnTo>
                      <a:pt x="139" y="121"/>
                    </a:lnTo>
                    <a:lnTo>
                      <a:pt x="139" y="121"/>
                    </a:lnTo>
                    <a:lnTo>
                      <a:pt x="145" y="117"/>
                    </a:lnTo>
                    <a:lnTo>
                      <a:pt x="153" y="117"/>
                    </a:lnTo>
                    <a:lnTo>
                      <a:pt x="155" y="117"/>
                    </a:lnTo>
                    <a:lnTo>
                      <a:pt x="155" y="117"/>
                    </a:lnTo>
                    <a:lnTo>
                      <a:pt x="157" y="115"/>
                    </a:lnTo>
                    <a:lnTo>
                      <a:pt x="159" y="115"/>
                    </a:lnTo>
                    <a:lnTo>
                      <a:pt x="159" y="115"/>
                    </a:lnTo>
                    <a:lnTo>
                      <a:pt x="161" y="113"/>
                    </a:lnTo>
                    <a:lnTo>
                      <a:pt x="161" y="113"/>
                    </a:lnTo>
                    <a:lnTo>
                      <a:pt x="163" y="109"/>
                    </a:lnTo>
                    <a:lnTo>
                      <a:pt x="165" y="109"/>
                    </a:lnTo>
                    <a:lnTo>
                      <a:pt x="169" y="107"/>
                    </a:lnTo>
                    <a:lnTo>
                      <a:pt x="177" y="107"/>
                    </a:lnTo>
                    <a:lnTo>
                      <a:pt x="177" y="107"/>
                    </a:lnTo>
                    <a:lnTo>
                      <a:pt x="179" y="109"/>
                    </a:lnTo>
                    <a:lnTo>
                      <a:pt x="179" y="109"/>
                    </a:lnTo>
                    <a:lnTo>
                      <a:pt x="183" y="109"/>
                    </a:lnTo>
                    <a:lnTo>
                      <a:pt x="183" y="109"/>
                    </a:lnTo>
                    <a:lnTo>
                      <a:pt x="185" y="109"/>
                    </a:lnTo>
                    <a:lnTo>
                      <a:pt x="185" y="109"/>
                    </a:lnTo>
                    <a:lnTo>
                      <a:pt x="185" y="105"/>
                    </a:lnTo>
                    <a:lnTo>
                      <a:pt x="185" y="105"/>
                    </a:lnTo>
                    <a:lnTo>
                      <a:pt x="187" y="101"/>
                    </a:lnTo>
                    <a:lnTo>
                      <a:pt x="189" y="101"/>
                    </a:lnTo>
                    <a:lnTo>
                      <a:pt x="193" y="99"/>
                    </a:lnTo>
                    <a:lnTo>
                      <a:pt x="193" y="99"/>
                    </a:lnTo>
                    <a:lnTo>
                      <a:pt x="195" y="99"/>
                    </a:lnTo>
                    <a:lnTo>
                      <a:pt x="195" y="99"/>
                    </a:lnTo>
                    <a:lnTo>
                      <a:pt x="197" y="99"/>
                    </a:lnTo>
                    <a:lnTo>
                      <a:pt x="219" y="99"/>
                    </a:lnTo>
                    <a:lnTo>
                      <a:pt x="219" y="103"/>
                    </a:lnTo>
                    <a:lnTo>
                      <a:pt x="219" y="103"/>
                    </a:lnTo>
                    <a:lnTo>
                      <a:pt x="225" y="101"/>
                    </a:lnTo>
                    <a:lnTo>
                      <a:pt x="225" y="101"/>
                    </a:lnTo>
                    <a:lnTo>
                      <a:pt x="225" y="101"/>
                    </a:lnTo>
                    <a:lnTo>
                      <a:pt x="225" y="101"/>
                    </a:lnTo>
                    <a:lnTo>
                      <a:pt x="225" y="99"/>
                    </a:lnTo>
                    <a:lnTo>
                      <a:pt x="225" y="99"/>
                    </a:lnTo>
                    <a:lnTo>
                      <a:pt x="225" y="97"/>
                    </a:lnTo>
                    <a:lnTo>
                      <a:pt x="223" y="95"/>
                    </a:lnTo>
                    <a:lnTo>
                      <a:pt x="223" y="95"/>
                    </a:lnTo>
                    <a:lnTo>
                      <a:pt x="217" y="91"/>
                    </a:lnTo>
                    <a:lnTo>
                      <a:pt x="215" y="87"/>
                    </a:lnTo>
                    <a:lnTo>
                      <a:pt x="215" y="87"/>
                    </a:lnTo>
                    <a:lnTo>
                      <a:pt x="213" y="83"/>
                    </a:lnTo>
                    <a:lnTo>
                      <a:pt x="213" y="83"/>
                    </a:lnTo>
                    <a:lnTo>
                      <a:pt x="211" y="81"/>
                    </a:lnTo>
                    <a:lnTo>
                      <a:pt x="207" y="79"/>
                    </a:lnTo>
                    <a:lnTo>
                      <a:pt x="207" y="79"/>
                    </a:lnTo>
                    <a:lnTo>
                      <a:pt x="203" y="75"/>
                    </a:lnTo>
                    <a:lnTo>
                      <a:pt x="201" y="73"/>
                    </a:lnTo>
                    <a:lnTo>
                      <a:pt x="201" y="67"/>
                    </a:lnTo>
                    <a:lnTo>
                      <a:pt x="201" y="67"/>
                    </a:lnTo>
                    <a:lnTo>
                      <a:pt x="201" y="65"/>
                    </a:lnTo>
                    <a:lnTo>
                      <a:pt x="201" y="49"/>
                    </a:lnTo>
                    <a:lnTo>
                      <a:pt x="207" y="51"/>
                    </a:lnTo>
                    <a:lnTo>
                      <a:pt x="207" y="51"/>
                    </a:lnTo>
                    <a:lnTo>
                      <a:pt x="209" y="51"/>
                    </a:lnTo>
                    <a:lnTo>
                      <a:pt x="209" y="51"/>
                    </a:lnTo>
                    <a:lnTo>
                      <a:pt x="209" y="47"/>
                    </a:lnTo>
                    <a:lnTo>
                      <a:pt x="209" y="47"/>
                    </a:lnTo>
                    <a:lnTo>
                      <a:pt x="209" y="45"/>
                    </a:lnTo>
                    <a:lnTo>
                      <a:pt x="209" y="45"/>
                    </a:lnTo>
                    <a:lnTo>
                      <a:pt x="209" y="37"/>
                    </a:lnTo>
                    <a:lnTo>
                      <a:pt x="209" y="37"/>
                    </a:lnTo>
                    <a:lnTo>
                      <a:pt x="207" y="37"/>
                    </a:lnTo>
                    <a:lnTo>
                      <a:pt x="207" y="37"/>
                    </a:lnTo>
                    <a:lnTo>
                      <a:pt x="205" y="37"/>
                    </a:lnTo>
                    <a:lnTo>
                      <a:pt x="203" y="35"/>
                    </a:lnTo>
                    <a:lnTo>
                      <a:pt x="203" y="35"/>
                    </a:lnTo>
                    <a:lnTo>
                      <a:pt x="201" y="31"/>
                    </a:lnTo>
                    <a:lnTo>
                      <a:pt x="201" y="29"/>
                    </a:lnTo>
                    <a:lnTo>
                      <a:pt x="201" y="29"/>
                    </a:lnTo>
                    <a:lnTo>
                      <a:pt x="201" y="29"/>
                    </a:lnTo>
                    <a:lnTo>
                      <a:pt x="201" y="29"/>
                    </a:lnTo>
                    <a:lnTo>
                      <a:pt x="201" y="25"/>
                    </a:lnTo>
                    <a:lnTo>
                      <a:pt x="201" y="25"/>
                    </a:lnTo>
                    <a:lnTo>
                      <a:pt x="201" y="21"/>
                    </a:lnTo>
                    <a:lnTo>
                      <a:pt x="201" y="21"/>
                    </a:lnTo>
                    <a:lnTo>
                      <a:pt x="201" y="21"/>
                    </a:lnTo>
                    <a:lnTo>
                      <a:pt x="201" y="21"/>
                    </a:lnTo>
                    <a:lnTo>
                      <a:pt x="199" y="21"/>
                    </a:lnTo>
                    <a:lnTo>
                      <a:pt x="199" y="21"/>
                    </a:lnTo>
                    <a:lnTo>
                      <a:pt x="195" y="19"/>
                    </a:lnTo>
                    <a:lnTo>
                      <a:pt x="193" y="13"/>
                    </a:lnTo>
                    <a:lnTo>
                      <a:pt x="193" y="0"/>
                    </a:lnTo>
                    <a:lnTo>
                      <a:pt x="203" y="4"/>
                    </a:lnTo>
                    <a:lnTo>
                      <a:pt x="203" y="4"/>
                    </a:lnTo>
                    <a:lnTo>
                      <a:pt x="236" y="21"/>
                    </a:lnTo>
                    <a:lnTo>
                      <a:pt x="236" y="21"/>
                    </a:lnTo>
                    <a:lnTo>
                      <a:pt x="258" y="31"/>
                    </a:lnTo>
                    <a:lnTo>
                      <a:pt x="280" y="43"/>
                    </a:lnTo>
                    <a:lnTo>
                      <a:pt x="280" y="43"/>
                    </a:lnTo>
                    <a:lnTo>
                      <a:pt x="298" y="57"/>
                    </a:lnTo>
                    <a:lnTo>
                      <a:pt x="314" y="69"/>
                    </a:lnTo>
                    <a:lnTo>
                      <a:pt x="314" y="69"/>
                    </a:lnTo>
                    <a:lnTo>
                      <a:pt x="322" y="75"/>
                    </a:lnTo>
                    <a:lnTo>
                      <a:pt x="326" y="75"/>
                    </a:lnTo>
                    <a:lnTo>
                      <a:pt x="326" y="75"/>
                    </a:lnTo>
                    <a:lnTo>
                      <a:pt x="330" y="77"/>
                    </a:lnTo>
                    <a:lnTo>
                      <a:pt x="332" y="77"/>
                    </a:lnTo>
                    <a:lnTo>
                      <a:pt x="332" y="81"/>
                    </a:lnTo>
                    <a:lnTo>
                      <a:pt x="332" y="81"/>
                    </a:lnTo>
                    <a:lnTo>
                      <a:pt x="334" y="81"/>
                    </a:lnTo>
                    <a:lnTo>
                      <a:pt x="334" y="81"/>
                    </a:lnTo>
                    <a:lnTo>
                      <a:pt x="336" y="87"/>
                    </a:lnTo>
                    <a:lnTo>
                      <a:pt x="342" y="91"/>
                    </a:lnTo>
                    <a:lnTo>
                      <a:pt x="342" y="91"/>
                    </a:lnTo>
                    <a:lnTo>
                      <a:pt x="350" y="91"/>
                    </a:lnTo>
                    <a:lnTo>
                      <a:pt x="356" y="91"/>
                    </a:lnTo>
                    <a:lnTo>
                      <a:pt x="356" y="95"/>
                    </a:lnTo>
                    <a:lnTo>
                      <a:pt x="356" y="95"/>
                    </a:lnTo>
                    <a:lnTo>
                      <a:pt x="360" y="103"/>
                    </a:lnTo>
                    <a:lnTo>
                      <a:pt x="360" y="103"/>
                    </a:lnTo>
                    <a:lnTo>
                      <a:pt x="364" y="107"/>
                    </a:lnTo>
                    <a:lnTo>
                      <a:pt x="370" y="113"/>
                    </a:lnTo>
                    <a:lnTo>
                      <a:pt x="370" y="113"/>
                    </a:lnTo>
                    <a:lnTo>
                      <a:pt x="374" y="115"/>
                    </a:lnTo>
                    <a:lnTo>
                      <a:pt x="378" y="115"/>
                    </a:lnTo>
                    <a:lnTo>
                      <a:pt x="387" y="115"/>
                    </a:lnTo>
                    <a:lnTo>
                      <a:pt x="387" y="119"/>
                    </a:lnTo>
                    <a:lnTo>
                      <a:pt x="387" y="119"/>
                    </a:lnTo>
                    <a:lnTo>
                      <a:pt x="389" y="123"/>
                    </a:lnTo>
                    <a:lnTo>
                      <a:pt x="389" y="123"/>
                    </a:lnTo>
                    <a:lnTo>
                      <a:pt x="393" y="129"/>
                    </a:lnTo>
                    <a:lnTo>
                      <a:pt x="399" y="135"/>
                    </a:lnTo>
                    <a:lnTo>
                      <a:pt x="399" y="135"/>
                    </a:lnTo>
                    <a:lnTo>
                      <a:pt x="409" y="141"/>
                    </a:lnTo>
                    <a:lnTo>
                      <a:pt x="409" y="141"/>
                    </a:lnTo>
                    <a:lnTo>
                      <a:pt x="415" y="143"/>
                    </a:lnTo>
                    <a:lnTo>
                      <a:pt x="415" y="143"/>
                    </a:lnTo>
                    <a:lnTo>
                      <a:pt x="423" y="149"/>
                    </a:lnTo>
                    <a:lnTo>
                      <a:pt x="427" y="153"/>
                    </a:lnTo>
                    <a:lnTo>
                      <a:pt x="427" y="153"/>
                    </a:lnTo>
                    <a:lnTo>
                      <a:pt x="431" y="159"/>
                    </a:lnTo>
                    <a:lnTo>
                      <a:pt x="431" y="159"/>
                    </a:lnTo>
                    <a:lnTo>
                      <a:pt x="439" y="166"/>
                    </a:lnTo>
                    <a:lnTo>
                      <a:pt x="445" y="170"/>
                    </a:lnTo>
                    <a:lnTo>
                      <a:pt x="449" y="172"/>
                    </a:lnTo>
                    <a:lnTo>
                      <a:pt x="451" y="172"/>
                    </a:lnTo>
                    <a:lnTo>
                      <a:pt x="453" y="174"/>
                    </a:lnTo>
                    <a:lnTo>
                      <a:pt x="453" y="174"/>
                    </a:lnTo>
                    <a:lnTo>
                      <a:pt x="465" y="192"/>
                    </a:lnTo>
                    <a:lnTo>
                      <a:pt x="481" y="208"/>
                    </a:lnTo>
                    <a:lnTo>
                      <a:pt x="481" y="208"/>
                    </a:lnTo>
                    <a:lnTo>
                      <a:pt x="497" y="222"/>
                    </a:lnTo>
                    <a:lnTo>
                      <a:pt x="497" y="222"/>
                    </a:lnTo>
                    <a:lnTo>
                      <a:pt x="507" y="228"/>
                    </a:lnTo>
                    <a:lnTo>
                      <a:pt x="507" y="228"/>
                    </a:lnTo>
                    <a:lnTo>
                      <a:pt x="509" y="232"/>
                    </a:lnTo>
                    <a:lnTo>
                      <a:pt x="511" y="236"/>
                    </a:lnTo>
                    <a:lnTo>
                      <a:pt x="511" y="236"/>
                    </a:lnTo>
                    <a:lnTo>
                      <a:pt x="511" y="238"/>
                    </a:lnTo>
                    <a:lnTo>
                      <a:pt x="511" y="238"/>
                    </a:lnTo>
                    <a:lnTo>
                      <a:pt x="515" y="242"/>
                    </a:lnTo>
                    <a:lnTo>
                      <a:pt x="519" y="246"/>
                    </a:lnTo>
                    <a:lnTo>
                      <a:pt x="519" y="246"/>
                    </a:lnTo>
                    <a:lnTo>
                      <a:pt x="525" y="250"/>
                    </a:lnTo>
                    <a:lnTo>
                      <a:pt x="531" y="256"/>
                    </a:lnTo>
                    <a:lnTo>
                      <a:pt x="531" y="256"/>
                    </a:lnTo>
                    <a:lnTo>
                      <a:pt x="535" y="264"/>
                    </a:lnTo>
                    <a:lnTo>
                      <a:pt x="535" y="264"/>
                    </a:lnTo>
                    <a:lnTo>
                      <a:pt x="539" y="272"/>
                    </a:lnTo>
                    <a:lnTo>
                      <a:pt x="539" y="272"/>
                    </a:lnTo>
                    <a:lnTo>
                      <a:pt x="542" y="278"/>
                    </a:lnTo>
                    <a:lnTo>
                      <a:pt x="548" y="282"/>
                    </a:lnTo>
                    <a:lnTo>
                      <a:pt x="548" y="282"/>
                    </a:lnTo>
                    <a:lnTo>
                      <a:pt x="552" y="286"/>
                    </a:lnTo>
                    <a:lnTo>
                      <a:pt x="552" y="286"/>
                    </a:lnTo>
                    <a:lnTo>
                      <a:pt x="556" y="288"/>
                    </a:lnTo>
                    <a:lnTo>
                      <a:pt x="558" y="290"/>
                    </a:lnTo>
                    <a:lnTo>
                      <a:pt x="558" y="290"/>
                    </a:lnTo>
                    <a:lnTo>
                      <a:pt x="558" y="290"/>
                    </a:lnTo>
                    <a:lnTo>
                      <a:pt x="558" y="290"/>
                    </a:lnTo>
                    <a:lnTo>
                      <a:pt x="560" y="294"/>
                    </a:lnTo>
                    <a:lnTo>
                      <a:pt x="562" y="296"/>
                    </a:lnTo>
                    <a:lnTo>
                      <a:pt x="562" y="296"/>
                    </a:lnTo>
                    <a:lnTo>
                      <a:pt x="564" y="300"/>
                    </a:lnTo>
                    <a:lnTo>
                      <a:pt x="566" y="304"/>
                    </a:lnTo>
                    <a:lnTo>
                      <a:pt x="566" y="304"/>
                    </a:lnTo>
                    <a:lnTo>
                      <a:pt x="568" y="310"/>
                    </a:lnTo>
                    <a:lnTo>
                      <a:pt x="568" y="310"/>
                    </a:lnTo>
                    <a:lnTo>
                      <a:pt x="574" y="315"/>
                    </a:lnTo>
                    <a:lnTo>
                      <a:pt x="574" y="315"/>
                    </a:lnTo>
                    <a:lnTo>
                      <a:pt x="574" y="315"/>
                    </a:lnTo>
                    <a:lnTo>
                      <a:pt x="574" y="315"/>
                    </a:lnTo>
                    <a:lnTo>
                      <a:pt x="578" y="317"/>
                    </a:lnTo>
                    <a:lnTo>
                      <a:pt x="582" y="321"/>
                    </a:lnTo>
                    <a:lnTo>
                      <a:pt x="582" y="321"/>
                    </a:lnTo>
                    <a:lnTo>
                      <a:pt x="584" y="325"/>
                    </a:lnTo>
                    <a:lnTo>
                      <a:pt x="584" y="325"/>
                    </a:lnTo>
                    <a:lnTo>
                      <a:pt x="588" y="329"/>
                    </a:lnTo>
                    <a:lnTo>
                      <a:pt x="590" y="335"/>
                    </a:lnTo>
                    <a:lnTo>
                      <a:pt x="590" y="335"/>
                    </a:lnTo>
                    <a:lnTo>
                      <a:pt x="590" y="339"/>
                    </a:lnTo>
                    <a:lnTo>
                      <a:pt x="590" y="339"/>
                    </a:lnTo>
                    <a:lnTo>
                      <a:pt x="590" y="341"/>
                    </a:lnTo>
                    <a:lnTo>
                      <a:pt x="590" y="341"/>
                    </a:lnTo>
                    <a:lnTo>
                      <a:pt x="592" y="341"/>
                    </a:lnTo>
                    <a:lnTo>
                      <a:pt x="592" y="341"/>
                    </a:lnTo>
                    <a:lnTo>
                      <a:pt x="596" y="343"/>
                    </a:lnTo>
                    <a:lnTo>
                      <a:pt x="600" y="347"/>
                    </a:lnTo>
                    <a:lnTo>
                      <a:pt x="600" y="347"/>
                    </a:lnTo>
                    <a:lnTo>
                      <a:pt x="600" y="349"/>
                    </a:lnTo>
                    <a:lnTo>
                      <a:pt x="600" y="349"/>
                    </a:lnTo>
                    <a:lnTo>
                      <a:pt x="600" y="349"/>
                    </a:lnTo>
                    <a:lnTo>
                      <a:pt x="604" y="355"/>
                    </a:lnTo>
                    <a:lnTo>
                      <a:pt x="604" y="355"/>
                    </a:lnTo>
                    <a:lnTo>
                      <a:pt x="606" y="359"/>
                    </a:lnTo>
                    <a:lnTo>
                      <a:pt x="606" y="363"/>
                    </a:lnTo>
                    <a:lnTo>
                      <a:pt x="606" y="363"/>
                    </a:lnTo>
                    <a:lnTo>
                      <a:pt x="606" y="365"/>
                    </a:lnTo>
                    <a:lnTo>
                      <a:pt x="606" y="365"/>
                    </a:lnTo>
                    <a:lnTo>
                      <a:pt x="606" y="365"/>
                    </a:lnTo>
                    <a:lnTo>
                      <a:pt x="606" y="365"/>
                    </a:lnTo>
                    <a:lnTo>
                      <a:pt x="610" y="365"/>
                    </a:lnTo>
                    <a:lnTo>
                      <a:pt x="614" y="365"/>
                    </a:lnTo>
                    <a:lnTo>
                      <a:pt x="614" y="377"/>
                    </a:lnTo>
                    <a:lnTo>
                      <a:pt x="614" y="377"/>
                    </a:lnTo>
                    <a:lnTo>
                      <a:pt x="614" y="379"/>
                    </a:lnTo>
                    <a:lnTo>
                      <a:pt x="614" y="379"/>
                    </a:lnTo>
                    <a:lnTo>
                      <a:pt x="614" y="381"/>
                    </a:lnTo>
                    <a:lnTo>
                      <a:pt x="614" y="381"/>
                    </a:lnTo>
                    <a:lnTo>
                      <a:pt x="618" y="381"/>
                    </a:lnTo>
                    <a:lnTo>
                      <a:pt x="620" y="381"/>
                    </a:lnTo>
                    <a:lnTo>
                      <a:pt x="622" y="385"/>
                    </a:lnTo>
                    <a:lnTo>
                      <a:pt x="622" y="385"/>
                    </a:lnTo>
                    <a:lnTo>
                      <a:pt x="624" y="389"/>
                    </a:lnTo>
                    <a:lnTo>
                      <a:pt x="624" y="389"/>
                    </a:lnTo>
                    <a:lnTo>
                      <a:pt x="630" y="397"/>
                    </a:lnTo>
                    <a:lnTo>
                      <a:pt x="630" y="397"/>
                    </a:lnTo>
                    <a:lnTo>
                      <a:pt x="630" y="403"/>
                    </a:lnTo>
                    <a:lnTo>
                      <a:pt x="630" y="403"/>
                    </a:lnTo>
                    <a:lnTo>
                      <a:pt x="630" y="405"/>
                    </a:lnTo>
                    <a:lnTo>
                      <a:pt x="630" y="405"/>
                    </a:lnTo>
                    <a:lnTo>
                      <a:pt x="632" y="405"/>
                    </a:lnTo>
                    <a:lnTo>
                      <a:pt x="632" y="405"/>
                    </a:lnTo>
                    <a:lnTo>
                      <a:pt x="632" y="405"/>
                    </a:lnTo>
                    <a:lnTo>
                      <a:pt x="632" y="405"/>
                    </a:lnTo>
                    <a:lnTo>
                      <a:pt x="638" y="407"/>
                    </a:lnTo>
                    <a:lnTo>
                      <a:pt x="638" y="413"/>
                    </a:lnTo>
                    <a:lnTo>
                      <a:pt x="638" y="419"/>
                    </a:lnTo>
                    <a:lnTo>
                      <a:pt x="638" y="421"/>
                    </a:lnTo>
                    <a:lnTo>
                      <a:pt x="638" y="421"/>
                    </a:lnTo>
                    <a:lnTo>
                      <a:pt x="638" y="421"/>
                    </a:lnTo>
                    <a:lnTo>
                      <a:pt x="638" y="421"/>
                    </a:lnTo>
                    <a:lnTo>
                      <a:pt x="638" y="421"/>
                    </a:lnTo>
                    <a:lnTo>
                      <a:pt x="638" y="421"/>
                    </a:lnTo>
                    <a:lnTo>
                      <a:pt x="642" y="423"/>
                    </a:lnTo>
                    <a:lnTo>
                      <a:pt x="646" y="423"/>
                    </a:lnTo>
                    <a:lnTo>
                      <a:pt x="646" y="427"/>
                    </a:lnTo>
                    <a:lnTo>
                      <a:pt x="646" y="427"/>
                    </a:lnTo>
                    <a:lnTo>
                      <a:pt x="646" y="431"/>
                    </a:lnTo>
                    <a:lnTo>
                      <a:pt x="646" y="431"/>
                    </a:lnTo>
                    <a:lnTo>
                      <a:pt x="646" y="437"/>
                    </a:lnTo>
                    <a:lnTo>
                      <a:pt x="646" y="437"/>
                    </a:lnTo>
                    <a:lnTo>
                      <a:pt x="650" y="439"/>
                    </a:lnTo>
                    <a:lnTo>
                      <a:pt x="654" y="439"/>
                    </a:lnTo>
                    <a:lnTo>
                      <a:pt x="654" y="449"/>
                    </a:lnTo>
                    <a:lnTo>
                      <a:pt x="654" y="449"/>
                    </a:lnTo>
                    <a:lnTo>
                      <a:pt x="654" y="453"/>
                    </a:lnTo>
                    <a:lnTo>
                      <a:pt x="654" y="453"/>
                    </a:lnTo>
                    <a:lnTo>
                      <a:pt x="654" y="453"/>
                    </a:lnTo>
                    <a:lnTo>
                      <a:pt x="654" y="453"/>
                    </a:lnTo>
                    <a:lnTo>
                      <a:pt x="658" y="455"/>
                    </a:lnTo>
                    <a:lnTo>
                      <a:pt x="662" y="455"/>
                    </a:lnTo>
                    <a:lnTo>
                      <a:pt x="662" y="459"/>
                    </a:lnTo>
                    <a:lnTo>
                      <a:pt x="662" y="459"/>
                    </a:lnTo>
                    <a:lnTo>
                      <a:pt x="662" y="464"/>
                    </a:lnTo>
                    <a:lnTo>
                      <a:pt x="662" y="464"/>
                    </a:lnTo>
                    <a:lnTo>
                      <a:pt x="662" y="470"/>
                    </a:lnTo>
                    <a:lnTo>
                      <a:pt x="662" y="470"/>
                    </a:lnTo>
                    <a:lnTo>
                      <a:pt x="664" y="470"/>
                    </a:lnTo>
                    <a:lnTo>
                      <a:pt x="664" y="470"/>
                    </a:lnTo>
                    <a:lnTo>
                      <a:pt x="666" y="470"/>
                    </a:lnTo>
                    <a:lnTo>
                      <a:pt x="666" y="470"/>
                    </a:lnTo>
                    <a:lnTo>
                      <a:pt x="668" y="470"/>
                    </a:lnTo>
                    <a:lnTo>
                      <a:pt x="670" y="472"/>
                    </a:lnTo>
                    <a:lnTo>
                      <a:pt x="670" y="472"/>
                    </a:lnTo>
                    <a:lnTo>
                      <a:pt x="672" y="476"/>
                    </a:lnTo>
                    <a:lnTo>
                      <a:pt x="672" y="478"/>
                    </a:lnTo>
                    <a:lnTo>
                      <a:pt x="672" y="478"/>
                    </a:lnTo>
                    <a:lnTo>
                      <a:pt x="672" y="480"/>
                    </a:lnTo>
                    <a:lnTo>
                      <a:pt x="672" y="480"/>
                    </a:lnTo>
                    <a:lnTo>
                      <a:pt x="670" y="490"/>
                    </a:lnTo>
                    <a:lnTo>
                      <a:pt x="670" y="490"/>
                    </a:lnTo>
                    <a:lnTo>
                      <a:pt x="668" y="496"/>
                    </a:lnTo>
                    <a:lnTo>
                      <a:pt x="668" y="496"/>
                    </a:lnTo>
                    <a:lnTo>
                      <a:pt x="666" y="508"/>
                    </a:lnTo>
                    <a:lnTo>
                      <a:pt x="666" y="508"/>
                    </a:lnTo>
                    <a:lnTo>
                      <a:pt x="668" y="526"/>
                    </a:lnTo>
                    <a:lnTo>
                      <a:pt x="670" y="544"/>
                    </a:lnTo>
                    <a:lnTo>
                      <a:pt x="670" y="544"/>
                    </a:lnTo>
                    <a:lnTo>
                      <a:pt x="678" y="580"/>
                    </a:lnTo>
                    <a:lnTo>
                      <a:pt x="688" y="612"/>
                    </a:lnTo>
                    <a:lnTo>
                      <a:pt x="690" y="623"/>
                    </a:lnTo>
                    <a:lnTo>
                      <a:pt x="678" y="617"/>
                    </a:lnTo>
                    <a:lnTo>
                      <a:pt x="678" y="617"/>
                    </a:lnTo>
                    <a:lnTo>
                      <a:pt x="672" y="612"/>
                    </a:lnTo>
                    <a:lnTo>
                      <a:pt x="664" y="606"/>
                    </a:lnTo>
                    <a:lnTo>
                      <a:pt x="664" y="606"/>
                    </a:lnTo>
                    <a:lnTo>
                      <a:pt x="662" y="600"/>
                    </a:lnTo>
                    <a:lnTo>
                      <a:pt x="660" y="594"/>
                    </a:lnTo>
                    <a:lnTo>
                      <a:pt x="660" y="594"/>
                    </a:lnTo>
                    <a:lnTo>
                      <a:pt x="660" y="594"/>
                    </a:lnTo>
                    <a:lnTo>
                      <a:pt x="660" y="594"/>
                    </a:lnTo>
                    <a:lnTo>
                      <a:pt x="656" y="594"/>
                    </a:lnTo>
                    <a:lnTo>
                      <a:pt x="654" y="592"/>
                    </a:lnTo>
                    <a:lnTo>
                      <a:pt x="652" y="586"/>
                    </a:lnTo>
                    <a:lnTo>
                      <a:pt x="652" y="574"/>
                    </a:lnTo>
                    <a:lnTo>
                      <a:pt x="652" y="574"/>
                    </a:lnTo>
                    <a:lnTo>
                      <a:pt x="652" y="570"/>
                    </a:lnTo>
                    <a:lnTo>
                      <a:pt x="652" y="570"/>
                    </a:lnTo>
                    <a:lnTo>
                      <a:pt x="652" y="570"/>
                    </a:lnTo>
                    <a:lnTo>
                      <a:pt x="652" y="570"/>
                    </a:lnTo>
                    <a:lnTo>
                      <a:pt x="650" y="570"/>
                    </a:lnTo>
                    <a:lnTo>
                      <a:pt x="650" y="570"/>
                    </a:lnTo>
                    <a:lnTo>
                      <a:pt x="646" y="568"/>
                    </a:lnTo>
                    <a:lnTo>
                      <a:pt x="644" y="564"/>
                    </a:lnTo>
                    <a:lnTo>
                      <a:pt x="644" y="558"/>
                    </a:lnTo>
                    <a:lnTo>
                      <a:pt x="644" y="558"/>
                    </a:lnTo>
                    <a:lnTo>
                      <a:pt x="644" y="554"/>
                    </a:lnTo>
                    <a:lnTo>
                      <a:pt x="644" y="554"/>
                    </a:lnTo>
                    <a:lnTo>
                      <a:pt x="644" y="554"/>
                    </a:lnTo>
                    <a:lnTo>
                      <a:pt x="644" y="554"/>
                    </a:lnTo>
                    <a:lnTo>
                      <a:pt x="640" y="552"/>
                    </a:lnTo>
                    <a:lnTo>
                      <a:pt x="638" y="552"/>
                    </a:lnTo>
                    <a:lnTo>
                      <a:pt x="636" y="548"/>
                    </a:lnTo>
                    <a:lnTo>
                      <a:pt x="636" y="548"/>
                    </a:lnTo>
                    <a:lnTo>
                      <a:pt x="634" y="544"/>
                    </a:lnTo>
                    <a:lnTo>
                      <a:pt x="634" y="544"/>
                    </a:lnTo>
                    <a:lnTo>
                      <a:pt x="630" y="540"/>
                    </a:lnTo>
                    <a:lnTo>
                      <a:pt x="628" y="536"/>
                    </a:lnTo>
                    <a:lnTo>
                      <a:pt x="628" y="536"/>
                    </a:lnTo>
                    <a:lnTo>
                      <a:pt x="628" y="530"/>
                    </a:lnTo>
                    <a:lnTo>
                      <a:pt x="628" y="530"/>
                    </a:lnTo>
                    <a:lnTo>
                      <a:pt x="628" y="530"/>
                    </a:lnTo>
                    <a:lnTo>
                      <a:pt x="628" y="530"/>
                    </a:lnTo>
                    <a:lnTo>
                      <a:pt x="626" y="530"/>
                    </a:lnTo>
                    <a:lnTo>
                      <a:pt x="626" y="530"/>
                    </a:lnTo>
                    <a:lnTo>
                      <a:pt x="626" y="530"/>
                    </a:lnTo>
                    <a:lnTo>
                      <a:pt x="626" y="530"/>
                    </a:lnTo>
                    <a:lnTo>
                      <a:pt x="622" y="528"/>
                    </a:lnTo>
                    <a:lnTo>
                      <a:pt x="620" y="522"/>
                    </a:lnTo>
                    <a:lnTo>
                      <a:pt x="620" y="518"/>
                    </a:lnTo>
                    <a:lnTo>
                      <a:pt x="620" y="518"/>
                    </a:lnTo>
                    <a:lnTo>
                      <a:pt x="620" y="514"/>
                    </a:lnTo>
                    <a:lnTo>
                      <a:pt x="620" y="514"/>
                    </a:lnTo>
                    <a:lnTo>
                      <a:pt x="620" y="514"/>
                    </a:lnTo>
                    <a:lnTo>
                      <a:pt x="618" y="512"/>
                    </a:lnTo>
                    <a:lnTo>
                      <a:pt x="618" y="512"/>
                    </a:lnTo>
                    <a:lnTo>
                      <a:pt x="614" y="512"/>
                    </a:lnTo>
                    <a:lnTo>
                      <a:pt x="612" y="508"/>
                    </a:lnTo>
                    <a:lnTo>
                      <a:pt x="612" y="502"/>
                    </a:lnTo>
                    <a:lnTo>
                      <a:pt x="612" y="502"/>
                    </a:lnTo>
                    <a:lnTo>
                      <a:pt x="612" y="498"/>
                    </a:lnTo>
                    <a:lnTo>
                      <a:pt x="612" y="498"/>
                    </a:lnTo>
                    <a:lnTo>
                      <a:pt x="612" y="498"/>
                    </a:lnTo>
                    <a:lnTo>
                      <a:pt x="612" y="498"/>
                    </a:lnTo>
                    <a:lnTo>
                      <a:pt x="608" y="496"/>
                    </a:lnTo>
                    <a:lnTo>
                      <a:pt x="606" y="494"/>
                    </a:lnTo>
                    <a:lnTo>
                      <a:pt x="604" y="490"/>
                    </a:lnTo>
                    <a:lnTo>
                      <a:pt x="604" y="490"/>
                    </a:lnTo>
                    <a:lnTo>
                      <a:pt x="604" y="484"/>
                    </a:lnTo>
                    <a:lnTo>
                      <a:pt x="602" y="482"/>
                    </a:lnTo>
                    <a:lnTo>
                      <a:pt x="602" y="482"/>
                    </a:lnTo>
                    <a:lnTo>
                      <a:pt x="598" y="476"/>
                    </a:lnTo>
                    <a:lnTo>
                      <a:pt x="594" y="474"/>
                    </a:lnTo>
                    <a:lnTo>
                      <a:pt x="594" y="474"/>
                    </a:lnTo>
                    <a:lnTo>
                      <a:pt x="592" y="472"/>
                    </a:lnTo>
                    <a:lnTo>
                      <a:pt x="592" y="472"/>
                    </a:lnTo>
                    <a:lnTo>
                      <a:pt x="586" y="470"/>
                    </a:lnTo>
                    <a:lnTo>
                      <a:pt x="582" y="468"/>
                    </a:lnTo>
                    <a:lnTo>
                      <a:pt x="580" y="464"/>
                    </a:lnTo>
                    <a:lnTo>
                      <a:pt x="580" y="464"/>
                    </a:lnTo>
                    <a:lnTo>
                      <a:pt x="580" y="459"/>
                    </a:lnTo>
                    <a:lnTo>
                      <a:pt x="580" y="459"/>
                    </a:lnTo>
                    <a:lnTo>
                      <a:pt x="580" y="457"/>
                    </a:lnTo>
                    <a:lnTo>
                      <a:pt x="580" y="457"/>
                    </a:lnTo>
                    <a:lnTo>
                      <a:pt x="578" y="457"/>
                    </a:lnTo>
                    <a:lnTo>
                      <a:pt x="578" y="457"/>
                    </a:lnTo>
                    <a:lnTo>
                      <a:pt x="576" y="457"/>
                    </a:lnTo>
                    <a:lnTo>
                      <a:pt x="572" y="457"/>
                    </a:lnTo>
                    <a:lnTo>
                      <a:pt x="572" y="443"/>
                    </a:lnTo>
                    <a:lnTo>
                      <a:pt x="572" y="443"/>
                    </a:lnTo>
                    <a:lnTo>
                      <a:pt x="572" y="433"/>
                    </a:lnTo>
                    <a:lnTo>
                      <a:pt x="572" y="433"/>
                    </a:lnTo>
                    <a:lnTo>
                      <a:pt x="572" y="433"/>
                    </a:lnTo>
                    <a:lnTo>
                      <a:pt x="572" y="433"/>
                    </a:lnTo>
                    <a:lnTo>
                      <a:pt x="568" y="433"/>
                    </a:lnTo>
                    <a:lnTo>
                      <a:pt x="562" y="433"/>
                    </a:lnTo>
                    <a:lnTo>
                      <a:pt x="564" y="427"/>
                    </a:lnTo>
                    <a:lnTo>
                      <a:pt x="564" y="427"/>
                    </a:lnTo>
                    <a:lnTo>
                      <a:pt x="564" y="425"/>
                    </a:lnTo>
                    <a:lnTo>
                      <a:pt x="564" y="425"/>
                    </a:lnTo>
                    <a:lnTo>
                      <a:pt x="564" y="425"/>
                    </a:lnTo>
                    <a:lnTo>
                      <a:pt x="564" y="425"/>
                    </a:lnTo>
                    <a:lnTo>
                      <a:pt x="560" y="425"/>
                    </a:lnTo>
                    <a:lnTo>
                      <a:pt x="556" y="425"/>
                    </a:lnTo>
                    <a:lnTo>
                      <a:pt x="556" y="421"/>
                    </a:lnTo>
                    <a:lnTo>
                      <a:pt x="556" y="421"/>
                    </a:lnTo>
                    <a:lnTo>
                      <a:pt x="552" y="415"/>
                    </a:lnTo>
                    <a:lnTo>
                      <a:pt x="550" y="411"/>
                    </a:lnTo>
                    <a:lnTo>
                      <a:pt x="550" y="411"/>
                    </a:lnTo>
                    <a:lnTo>
                      <a:pt x="548" y="417"/>
                    </a:lnTo>
                    <a:lnTo>
                      <a:pt x="539" y="417"/>
                    </a:lnTo>
                    <a:lnTo>
                      <a:pt x="539" y="417"/>
                    </a:lnTo>
                    <a:lnTo>
                      <a:pt x="558" y="443"/>
                    </a:lnTo>
                    <a:lnTo>
                      <a:pt x="562" y="451"/>
                    </a:lnTo>
                    <a:lnTo>
                      <a:pt x="562" y="451"/>
                    </a:lnTo>
                    <a:lnTo>
                      <a:pt x="582" y="480"/>
                    </a:lnTo>
                    <a:lnTo>
                      <a:pt x="582" y="480"/>
                    </a:lnTo>
                    <a:lnTo>
                      <a:pt x="588" y="488"/>
                    </a:lnTo>
                    <a:lnTo>
                      <a:pt x="590" y="490"/>
                    </a:lnTo>
                    <a:lnTo>
                      <a:pt x="590" y="492"/>
                    </a:lnTo>
                    <a:lnTo>
                      <a:pt x="590" y="492"/>
                    </a:lnTo>
                    <a:lnTo>
                      <a:pt x="590" y="494"/>
                    </a:lnTo>
                    <a:lnTo>
                      <a:pt x="590" y="494"/>
                    </a:lnTo>
                    <a:lnTo>
                      <a:pt x="592" y="494"/>
                    </a:lnTo>
                    <a:lnTo>
                      <a:pt x="598" y="494"/>
                    </a:lnTo>
                    <a:lnTo>
                      <a:pt x="598" y="500"/>
                    </a:lnTo>
                    <a:lnTo>
                      <a:pt x="598" y="500"/>
                    </a:lnTo>
                    <a:lnTo>
                      <a:pt x="598" y="500"/>
                    </a:lnTo>
                    <a:lnTo>
                      <a:pt x="598" y="510"/>
                    </a:lnTo>
                    <a:lnTo>
                      <a:pt x="598" y="510"/>
                    </a:lnTo>
                    <a:lnTo>
                      <a:pt x="598" y="510"/>
                    </a:lnTo>
                    <a:lnTo>
                      <a:pt x="598" y="510"/>
                    </a:lnTo>
                    <a:lnTo>
                      <a:pt x="602" y="510"/>
                    </a:lnTo>
                    <a:lnTo>
                      <a:pt x="604" y="512"/>
                    </a:lnTo>
                    <a:lnTo>
                      <a:pt x="606" y="516"/>
                    </a:lnTo>
                    <a:lnTo>
                      <a:pt x="606" y="516"/>
                    </a:lnTo>
                    <a:lnTo>
                      <a:pt x="608" y="520"/>
                    </a:lnTo>
                    <a:lnTo>
                      <a:pt x="612" y="524"/>
                    </a:lnTo>
                    <a:lnTo>
                      <a:pt x="614" y="524"/>
                    </a:lnTo>
                    <a:lnTo>
                      <a:pt x="614" y="524"/>
                    </a:lnTo>
                    <a:lnTo>
                      <a:pt x="620" y="532"/>
                    </a:lnTo>
                    <a:lnTo>
                      <a:pt x="622" y="536"/>
                    </a:lnTo>
                    <a:lnTo>
                      <a:pt x="622" y="542"/>
                    </a:lnTo>
                    <a:lnTo>
                      <a:pt x="622" y="542"/>
                    </a:lnTo>
                    <a:lnTo>
                      <a:pt x="626" y="542"/>
                    </a:lnTo>
                    <a:lnTo>
                      <a:pt x="632" y="544"/>
                    </a:lnTo>
                    <a:lnTo>
                      <a:pt x="630" y="550"/>
                    </a:lnTo>
                    <a:lnTo>
                      <a:pt x="630" y="550"/>
                    </a:lnTo>
                    <a:lnTo>
                      <a:pt x="630" y="558"/>
                    </a:lnTo>
                    <a:lnTo>
                      <a:pt x="630" y="566"/>
                    </a:lnTo>
                    <a:lnTo>
                      <a:pt x="632" y="574"/>
                    </a:lnTo>
                    <a:lnTo>
                      <a:pt x="636" y="580"/>
                    </a:lnTo>
                    <a:lnTo>
                      <a:pt x="636" y="580"/>
                    </a:lnTo>
                    <a:lnTo>
                      <a:pt x="642" y="584"/>
                    </a:lnTo>
                    <a:lnTo>
                      <a:pt x="642" y="584"/>
                    </a:lnTo>
                    <a:lnTo>
                      <a:pt x="646" y="590"/>
                    </a:lnTo>
                    <a:lnTo>
                      <a:pt x="646" y="590"/>
                    </a:lnTo>
                    <a:lnTo>
                      <a:pt x="652" y="598"/>
                    </a:lnTo>
                    <a:lnTo>
                      <a:pt x="652" y="598"/>
                    </a:lnTo>
                    <a:lnTo>
                      <a:pt x="654" y="602"/>
                    </a:lnTo>
                    <a:lnTo>
                      <a:pt x="654" y="602"/>
                    </a:lnTo>
                    <a:lnTo>
                      <a:pt x="654" y="606"/>
                    </a:lnTo>
                    <a:lnTo>
                      <a:pt x="654" y="606"/>
                    </a:lnTo>
                    <a:lnTo>
                      <a:pt x="654" y="606"/>
                    </a:lnTo>
                    <a:lnTo>
                      <a:pt x="654" y="606"/>
                    </a:lnTo>
                    <a:lnTo>
                      <a:pt x="656" y="608"/>
                    </a:lnTo>
                    <a:lnTo>
                      <a:pt x="656" y="608"/>
                    </a:lnTo>
                    <a:lnTo>
                      <a:pt x="660" y="610"/>
                    </a:lnTo>
                    <a:lnTo>
                      <a:pt x="662" y="612"/>
                    </a:lnTo>
                    <a:lnTo>
                      <a:pt x="662" y="619"/>
                    </a:lnTo>
                    <a:lnTo>
                      <a:pt x="662" y="619"/>
                    </a:lnTo>
                    <a:lnTo>
                      <a:pt x="662" y="623"/>
                    </a:lnTo>
                    <a:lnTo>
                      <a:pt x="662" y="623"/>
                    </a:lnTo>
                    <a:lnTo>
                      <a:pt x="666" y="623"/>
                    </a:lnTo>
                    <a:lnTo>
                      <a:pt x="666" y="623"/>
                    </a:lnTo>
                    <a:lnTo>
                      <a:pt x="670" y="625"/>
                    </a:lnTo>
                    <a:lnTo>
                      <a:pt x="672" y="629"/>
                    </a:lnTo>
                    <a:lnTo>
                      <a:pt x="672" y="629"/>
                    </a:lnTo>
                    <a:lnTo>
                      <a:pt x="674" y="631"/>
                    </a:lnTo>
                    <a:lnTo>
                      <a:pt x="674" y="631"/>
                    </a:lnTo>
                    <a:lnTo>
                      <a:pt x="678" y="637"/>
                    </a:lnTo>
                    <a:lnTo>
                      <a:pt x="680" y="645"/>
                    </a:lnTo>
                    <a:lnTo>
                      <a:pt x="680" y="645"/>
                    </a:lnTo>
                    <a:lnTo>
                      <a:pt x="680" y="645"/>
                    </a:lnTo>
                    <a:lnTo>
                      <a:pt x="680" y="645"/>
                    </a:lnTo>
                    <a:lnTo>
                      <a:pt x="678" y="647"/>
                    </a:lnTo>
                    <a:lnTo>
                      <a:pt x="678" y="647"/>
                    </a:lnTo>
                    <a:lnTo>
                      <a:pt x="688" y="647"/>
                    </a:lnTo>
                    <a:lnTo>
                      <a:pt x="688" y="671"/>
                    </a:lnTo>
                    <a:lnTo>
                      <a:pt x="688" y="671"/>
                    </a:lnTo>
                    <a:lnTo>
                      <a:pt x="690" y="675"/>
                    </a:lnTo>
                    <a:lnTo>
                      <a:pt x="690" y="679"/>
                    </a:lnTo>
                    <a:lnTo>
                      <a:pt x="690" y="679"/>
                    </a:lnTo>
                    <a:lnTo>
                      <a:pt x="707" y="695"/>
                    </a:lnTo>
                    <a:lnTo>
                      <a:pt x="707" y="695"/>
                    </a:lnTo>
                    <a:lnTo>
                      <a:pt x="709" y="699"/>
                    </a:lnTo>
                    <a:lnTo>
                      <a:pt x="711" y="703"/>
                    </a:lnTo>
                    <a:lnTo>
                      <a:pt x="711" y="713"/>
                    </a:lnTo>
                    <a:lnTo>
                      <a:pt x="711" y="713"/>
                    </a:lnTo>
                    <a:lnTo>
                      <a:pt x="711" y="715"/>
                    </a:lnTo>
                    <a:lnTo>
                      <a:pt x="711" y="755"/>
                    </a:lnTo>
                    <a:lnTo>
                      <a:pt x="705" y="755"/>
                    </a:lnTo>
                    <a:lnTo>
                      <a:pt x="705" y="755"/>
                    </a:lnTo>
                    <a:lnTo>
                      <a:pt x="705" y="757"/>
                    </a:lnTo>
                    <a:lnTo>
                      <a:pt x="705" y="757"/>
                    </a:lnTo>
                    <a:lnTo>
                      <a:pt x="703" y="761"/>
                    </a:lnTo>
                    <a:lnTo>
                      <a:pt x="703" y="766"/>
                    </a:lnTo>
                    <a:lnTo>
                      <a:pt x="703" y="766"/>
                    </a:lnTo>
                    <a:lnTo>
                      <a:pt x="703" y="772"/>
                    </a:lnTo>
                    <a:lnTo>
                      <a:pt x="703" y="772"/>
                    </a:lnTo>
                    <a:lnTo>
                      <a:pt x="703" y="782"/>
                    </a:lnTo>
                    <a:lnTo>
                      <a:pt x="703" y="782"/>
                    </a:lnTo>
                    <a:lnTo>
                      <a:pt x="703" y="788"/>
                    </a:lnTo>
                    <a:lnTo>
                      <a:pt x="703" y="788"/>
                    </a:lnTo>
                    <a:lnTo>
                      <a:pt x="701" y="790"/>
                    </a:lnTo>
                    <a:lnTo>
                      <a:pt x="701" y="792"/>
                    </a:lnTo>
                    <a:lnTo>
                      <a:pt x="697" y="794"/>
                    </a:lnTo>
                    <a:lnTo>
                      <a:pt x="697" y="794"/>
                    </a:lnTo>
                    <a:lnTo>
                      <a:pt x="697" y="796"/>
                    </a:lnTo>
                    <a:lnTo>
                      <a:pt x="697" y="796"/>
                    </a:lnTo>
                    <a:lnTo>
                      <a:pt x="695" y="804"/>
                    </a:lnTo>
                    <a:lnTo>
                      <a:pt x="695" y="812"/>
                    </a:lnTo>
                    <a:lnTo>
                      <a:pt x="695" y="816"/>
                    </a:lnTo>
                    <a:lnTo>
                      <a:pt x="695" y="816"/>
                    </a:lnTo>
                    <a:lnTo>
                      <a:pt x="695" y="820"/>
                    </a:lnTo>
                    <a:lnTo>
                      <a:pt x="695" y="820"/>
                    </a:lnTo>
                    <a:lnTo>
                      <a:pt x="695" y="828"/>
                    </a:lnTo>
                    <a:lnTo>
                      <a:pt x="695" y="830"/>
                    </a:lnTo>
                    <a:lnTo>
                      <a:pt x="697" y="832"/>
                    </a:lnTo>
                    <a:lnTo>
                      <a:pt x="697" y="832"/>
                    </a:lnTo>
                    <a:lnTo>
                      <a:pt x="697" y="832"/>
                    </a:lnTo>
                    <a:lnTo>
                      <a:pt x="697" y="832"/>
                    </a:lnTo>
                    <a:lnTo>
                      <a:pt x="701" y="836"/>
                    </a:lnTo>
                    <a:lnTo>
                      <a:pt x="703" y="840"/>
                    </a:lnTo>
                    <a:lnTo>
                      <a:pt x="703" y="868"/>
                    </a:lnTo>
                    <a:lnTo>
                      <a:pt x="695" y="868"/>
                    </a:lnTo>
                    <a:lnTo>
                      <a:pt x="695" y="868"/>
                    </a:lnTo>
                    <a:lnTo>
                      <a:pt x="695" y="868"/>
                    </a:lnTo>
                    <a:lnTo>
                      <a:pt x="695" y="868"/>
                    </a:lnTo>
                    <a:lnTo>
                      <a:pt x="695" y="872"/>
                    </a:lnTo>
                    <a:lnTo>
                      <a:pt x="695" y="876"/>
                    </a:lnTo>
                    <a:lnTo>
                      <a:pt x="695" y="876"/>
                    </a:lnTo>
                    <a:lnTo>
                      <a:pt x="695" y="878"/>
                    </a:lnTo>
                    <a:lnTo>
                      <a:pt x="695" y="886"/>
                    </a:lnTo>
                    <a:lnTo>
                      <a:pt x="688" y="884"/>
                    </a:lnTo>
                    <a:lnTo>
                      <a:pt x="688" y="884"/>
                    </a:lnTo>
                    <a:lnTo>
                      <a:pt x="688" y="884"/>
                    </a:lnTo>
                    <a:lnTo>
                      <a:pt x="688" y="884"/>
                    </a:lnTo>
                    <a:lnTo>
                      <a:pt x="688" y="884"/>
                    </a:lnTo>
                    <a:lnTo>
                      <a:pt x="688" y="884"/>
                    </a:lnTo>
                    <a:lnTo>
                      <a:pt x="688" y="886"/>
                    </a:lnTo>
                    <a:lnTo>
                      <a:pt x="688" y="888"/>
                    </a:lnTo>
                    <a:lnTo>
                      <a:pt x="686" y="890"/>
                    </a:lnTo>
                    <a:lnTo>
                      <a:pt x="686" y="890"/>
                    </a:lnTo>
                    <a:lnTo>
                      <a:pt x="682" y="900"/>
                    </a:lnTo>
                    <a:lnTo>
                      <a:pt x="682" y="900"/>
                    </a:lnTo>
                    <a:lnTo>
                      <a:pt x="678" y="914"/>
                    </a:lnTo>
                    <a:lnTo>
                      <a:pt x="678" y="929"/>
                    </a:lnTo>
                    <a:lnTo>
                      <a:pt x="678" y="929"/>
                    </a:lnTo>
                    <a:lnTo>
                      <a:pt x="680" y="955"/>
                    </a:lnTo>
                    <a:lnTo>
                      <a:pt x="680" y="955"/>
                    </a:lnTo>
                    <a:lnTo>
                      <a:pt x="680" y="977"/>
                    </a:lnTo>
                    <a:lnTo>
                      <a:pt x="680" y="999"/>
                    </a:lnTo>
                    <a:lnTo>
                      <a:pt x="678" y="1005"/>
                    </a:lnTo>
                    <a:lnTo>
                      <a:pt x="672" y="1005"/>
                    </a:lnTo>
                    <a:lnTo>
                      <a:pt x="672" y="1005"/>
                    </a:lnTo>
                    <a:lnTo>
                      <a:pt x="672" y="1005"/>
                    </a:lnTo>
                    <a:lnTo>
                      <a:pt x="672" y="1005"/>
                    </a:lnTo>
                    <a:lnTo>
                      <a:pt x="672" y="1005"/>
                    </a:lnTo>
                    <a:lnTo>
                      <a:pt x="672" y="1005"/>
                    </a:lnTo>
                    <a:lnTo>
                      <a:pt x="672" y="1005"/>
                    </a:lnTo>
                    <a:lnTo>
                      <a:pt x="672" y="1005"/>
                    </a:lnTo>
                    <a:lnTo>
                      <a:pt x="672" y="1005"/>
                    </a:lnTo>
                    <a:lnTo>
                      <a:pt x="670" y="1009"/>
                    </a:lnTo>
                    <a:lnTo>
                      <a:pt x="668" y="1013"/>
                    </a:lnTo>
                    <a:lnTo>
                      <a:pt x="668" y="1013"/>
                    </a:lnTo>
                    <a:lnTo>
                      <a:pt x="666" y="1015"/>
                    </a:lnTo>
                    <a:lnTo>
                      <a:pt x="666" y="1015"/>
                    </a:lnTo>
                    <a:lnTo>
                      <a:pt x="664" y="1025"/>
                    </a:lnTo>
                    <a:lnTo>
                      <a:pt x="662" y="1035"/>
                    </a:lnTo>
                    <a:lnTo>
                      <a:pt x="662" y="1035"/>
                    </a:lnTo>
                    <a:lnTo>
                      <a:pt x="662" y="1055"/>
                    </a:lnTo>
                    <a:lnTo>
                      <a:pt x="662" y="1055"/>
                    </a:lnTo>
                    <a:lnTo>
                      <a:pt x="664" y="1063"/>
                    </a:lnTo>
                    <a:lnTo>
                      <a:pt x="664" y="1063"/>
                    </a:lnTo>
                    <a:lnTo>
                      <a:pt x="664" y="1076"/>
                    </a:lnTo>
                    <a:lnTo>
                      <a:pt x="664" y="1076"/>
                    </a:lnTo>
                    <a:lnTo>
                      <a:pt x="662" y="1082"/>
                    </a:lnTo>
                    <a:lnTo>
                      <a:pt x="658" y="1086"/>
                    </a:lnTo>
                    <a:lnTo>
                      <a:pt x="658" y="1086"/>
                    </a:lnTo>
                    <a:lnTo>
                      <a:pt x="652" y="1090"/>
                    </a:lnTo>
                    <a:lnTo>
                      <a:pt x="652" y="1090"/>
                    </a:lnTo>
                    <a:lnTo>
                      <a:pt x="640" y="1098"/>
                    </a:lnTo>
                    <a:lnTo>
                      <a:pt x="632" y="1108"/>
                    </a:lnTo>
                    <a:lnTo>
                      <a:pt x="632" y="1108"/>
                    </a:lnTo>
                    <a:lnTo>
                      <a:pt x="622" y="1120"/>
                    </a:lnTo>
                    <a:lnTo>
                      <a:pt x="622" y="1120"/>
                    </a:lnTo>
                    <a:lnTo>
                      <a:pt x="622" y="1126"/>
                    </a:lnTo>
                    <a:lnTo>
                      <a:pt x="622" y="1126"/>
                    </a:lnTo>
                    <a:lnTo>
                      <a:pt x="622" y="1130"/>
                    </a:lnTo>
                    <a:lnTo>
                      <a:pt x="622" y="1130"/>
                    </a:lnTo>
                    <a:lnTo>
                      <a:pt x="622" y="1138"/>
                    </a:lnTo>
                    <a:lnTo>
                      <a:pt x="618" y="1146"/>
                    </a:lnTo>
                    <a:lnTo>
                      <a:pt x="618" y="1146"/>
                    </a:lnTo>
                    <a:lnTo>
                      <a:pt x="614" y="1148"/>
                    </a:lnTo>
                    <a:lnTo>
                      <a:pt x="610" y="1150"/>
                    </a:lnTo>
                    <a:lnTo>
                      <a:pt x="610" y="1150"/>
                    </a:lnTo>
                    <a:lnTo>
                      <a:pt x="606" y="1152"/>
                    </a:lnTo>
                    <a:lnTo>
                      <a:pt x="606" y="1152"/>
                    </a:lnTo>
                    <a:lnTo>
                      <a:pt x="602" y="1154"/>
                    </a:lnTo>
                    <a:lnTo>
                      <a:pt x="600" y="1158"/>
                    </a:lnTo>
                    <a:lnTo>
                      <a:pt x="600" y="1158"/>
                    </a:lnTo>
                    <a:lnTo>
                      <a:pt x="598" y="1162"/>
                    </a:lnTo>
                    <a:lnTo>
                      <a:pt x="598" y="1166"/>
                    </a:lnTo>
                    <a:lnTo>
                      <a:pt x="598" y="1174"/>
                    </a:lnTo>
                    <a:lnTo>
                      <a:pt x="592" y="1174"/>
                    </a:lnTo>
                    <a:lnTo>
                      <a:pt x="592" y="1174"/>
                    </a:lnTo>
                    <a:lnTo>
                      <a:pt x="590" y="1174"/>
                    </a:lnTo>
                    <a:lnTo>
                      <a:pt x="590" y="1174"/>
                    </a:lnTo>
                    <a:lnTo>
                      <a:pt x="590" y="1178"/>
                    </a:lnTo>
                    <a:lnTo>
                      <a:pt x="590" y="1182"/>
                    </a:lnTo>
                    <a:lnTo>
                      <a:pt x="590" y="1188"/>
                    </a:lnTo>
                    <a:lnTo>
                      <a:pt x="590" y="1188"/>
                    </a:lnTo>
                    <a:lnTo>
                      <a:pt x="590" y="1198"/>
                    </a:lnTo>
                    <a:lnTo>
                      <a:pt x="590" y="1210"/>
                    </a:lnTo>
                    <a:lnTo>
                      <a:pt x="590" y="1210"/>
                    </a:lnTo>
                    <a:lnTo>
                      <a:pt x="588" y="1217"/>
                    </a:lnTo>
                    <a:lnTo>
                      <a:pt x="584" y="1223"/>
                    </a:lnTo>
                    <a:lnTo>
                      <a:pt x="580" y="1225"/>
                    </a:lnTo>
                    <a:lnTo>
                      <a:pt x="576" y="1227"/>
                    </a:lnTo>
                    <a:lnTo>
                      <a:pt x="576" y="1227"/>
                    </a:lnTo>
                    <a:lnTo>
                      <a:pt x="570" y="1229"/>
                    </a:lnTo>
                    <a:lnTo>
                      <a:pt x="568" y="1229"/>
                    </a:lnTo>
                    <a:lnTo>
                      <a:pt x="568" y="1229"/>
                    </a:lnTo>
                    <a:lnTo>
                      <a:pt x="566" y="1229"/>
                    </a:lnTo>
                    <a:lnTo>
                      <a:pt x="566" y="1229"/>
                    </a:lnTo>
                    <a:lnTo>
                      <a:pt x="566" y="1233"/>
                    </a:lnTo>
                    <a:lnTo>
                      <a:pt x="566" y="1239"/>
                    </a:lnTo>
                    <a:lnTo>
                      <a:pt x="560" y="1237"/>
                    </a:lnTo>
                    <a:lnTo>
                      <a:pt x="560" y="1237"/>
                    </a:lnTo>
                    <a:lnTo>
                      <a:pt x="558" y="1237"/>
                    </a:lnTo>
                    <a:lnTo>
                      <a:pt x="558" y="1237"/>
                    </a:lnTo>
                    <a:lnTo>
                      <a:pt x="558" y="1237"/>
                    </a:lnTo>
                    <a:lnTo>
                      <a:pt x="558" y="1237"/>
                    </a:lnTo>
                    <a:lnTo>
                      <a:pt x="558" y="1237"/>
                    </a:lnTo>
                    <a:lnTo>
                      <a:pt x="558" y="1237"/>
                    </a:lnTo>
                    <a:lnTo>
                      <a:pt x="558" y="1239"/>
                    </a:lnTo>
                    <a:lnTo>
                      <a:pt x="558" y="1239"/>
                    </a:lnTo>
                    <a:lnTo>
                      <a:pt x="556" y="1243"/>
                    </a:lnTo>
                    <a:lnTo>
                      <a:pt x="552" y="1245"/>
                    </a:lnTo>
                    <a:lnTo>
                      <a:pt x="552" y="1245"/>
                    </a:lnTo>
                    <a:lnTo>
                      <a:pt x="552" y="1247"/>
                    </a:lnTo>
                    <a:lnTo>
                      <a:pt x="552" y="1247"/>
                    </a:lnTo>
                    <a:lnTo>
                      <a:pt x="550" y="1251"/>
                    </a:lnTo>
                    <a:lnTo>
                      <a:pt x="550" y="1257"/>
                    </a:lnTo>
                    <a:lnTo>
                      <a:pt x="550" y="1257"/>
                    </a:lnTo>
                    <a:lnTo>
                      <a:pt x="552" y="1259"/>
                    </a:lnTo>
                    <a:lnTo>
                      <a:pt x="552" y="1259"/>
                    </a:lnTo>
                    <a:lnTo>
                      <a:pt x="556" y="1261"/>
                    </a:lnTo>
                    <a:lnTo>
                      <a:pt x="558" y="1267"/>
                    </a:lnTo>
                    <a:lnTo>
                      <a:pt x="558" y="1275"/>
                    </a:lnTo>
                    <a:lnTo>
                      <a:pt x="558" y="1275"/>
                    </a:lnTo>
                    <a:lnTo>
                      <a:pt x="558" y="1281"/>
                    </a:lnTo>
                    <a:lnTo>
                      <a:pt x="558" y="1281"/>
                    </a:lnTo>
                    <a:lnTo>
                      <a:pt x="558" y="1293"/>
                    </a:lnTo>
                    <a:lnTo>
                      <a:pt x="558" y="1293"/>
                    </a:lnTo>
                    <a:lnTo>
                      <a:pt x="556" y="1297"/>
                    </a:lnTo>
                    <a:lnTo>
                      <a:pt x="552" y="1301"/>
                    </a:lnTo>
                    <a:lnTo>
                      <a:pt x="548" y="1301"/>
                    </a:lnTo>
                    <a:lnTo>
                      <a:pt x="548" y="1301"/>
                    </a:lnTo>
                    <a:lnTo>
                      <a:pt x="540" y="1303"/>
                    </a:lnTo>
                    <a:lnTo>
                      <a:pt x="540" y="1303"/>
                    </a:lnTo>
                    <a:lnTo>
                      <a:pt x="533" y="1303"/>
                    </a:lnTo>
                    <a:lnTo>
                      <a:pt x="533" y="1303"/>
                    </a:lnTo>
                    <a:lnTo>
                      <a:pt x="527" y="1301"/>
                    </a:lnTo>
                    <a:lnTo>
                      <a:pt x="527" y="1301"/>
                    </a:lnTo>
                    <a:lnTo>
                      <a:pt x="523" y="1301"/>
                    </a:lnTo>
                    <a:lnTo>
                      <a:pt x="523" y="1301"/>
                    </a:lnTo>
                    <a:lnTo>
                      <a:pt x="513" y="1303"/>
                    </a:lnTo>
                    <a:lnTo>
                      <a:pt x="505" y="1307"/>
                    </a:lnTo>
                    <a:lnTo>
                      <a:pt x="505" y="1307"/>
                    </a:lnTo>
                    <a:lnTo>
                      <a:pt x="499" y="1311"/>
                    </a:lnTo>
                    <a:lnTo>
                      <a:pt x="495" y="1319"/>
                    </a:lnTo>
                    <a:lnTo>
                      <a:pt x="495" y="1327"/>
                    </a:lnTo>
                    <a:lnTo>
                      <a:pt x="493" y="1337"/>
                    </a:lnTo>
                    <a:lnTo>
                      <a:pt x="493" y="1341"/>
                    </a:lnTo>
                    <a:lnTo>
                      <a:pt x="491" y="1343"/>
                    </a:lnTo>
                    <a:lnTo>
                      <a:pt x="491" y="1343"/>
                    </a:lnTo>
                    <a:lnTo>
                      <a:pt x="483" y="1347"/>
                    </a:lnTo>
                    <a:lnTo>
                      <a:pt x="479" y="1351"/>
                    </a:lnTo>
                    <a:lnTo>
                      <a:pt x="479" y="1351"/>
                    </a:lnTo>
                    <a:lnTo>
                      <a:pt x="477" y="1353"/>
                    </a:lnTo>
                    <a:lnTo>
                      <a:pt x="477" y="1353"/>
                    </a:lnTo>
                    <a:lnTo>
                      <a:pt x="475" y="1357"/>
                    </a:lnTo>
                    <a:lnTo>
                      <a:pt x="471" y="1359"/>
                    </a:lnTo>
                    <a:lnTo>
                      <a:pt x="471" y="1359"/>
                    </a:lnTo>
                    <a:lnTo>
                      <a:pt x="469" y="1359"/>
                    </a:lnTo>
                    <a:lnTo>
                      <a:pt x="469" y="1359"/>
                    </a:lnTo>
                    <a:lnTo>
                      <a:pt x="469" y="1359"/>
                    </a:lnTo>
                    <a:lnTo>
                      <a:pt x="457" y="1359"/>
                    </a:lnTo>
                    <a:lnTo>
                      <a:pt x="457" y="1359"/>
                    </a:lnTo>
                    <a:lnTo>
                      <a:pt x="451" y="1363"/>
                    </a:lnTo>
                    <a:lnTo>
                      <a:pt x="445" y="1365"/>
                    </a:lnTo>
                    <a:lnTo>
                      <a:pt x="431" y="1365"/>
                    </a:lnTo>
                    <a:lnTo>
                      <a:pt x="431" y="1365"/>
                    </a:lnTo>
                    <a:lnTo>
                      <a:pt x="423" y="1365"/>
                    </a:lnTo>
                    <a:lnTo>
                      <a:pt x="423" y="1365"/>
                    </a:lnTo>
                    <a:lnTo>
                      <a:pt x="411" y="1367"/>
                    </a:lnTo>
                    <a:lnTo>
                      <a:pt x="401" y="1368"/>
                    </a:lnTo>
                    <a:lnTo>
                      <a:pt x="401" y="1368"/>
                    </a:lnTo>
                    <a:lnTo>
                      <a:pt x="399" y="1370"/>
                    </a:lnTo>
                    <a:lnTo>
                      <a:pt x="399" y="1370"/>
                    </a:lnTo>
                    <a:lnTo>
                      <a:pt x="395" y="1372"/>
                    </a:lnTo>
                    <a:lnTo>
                      <a:pt x="389" y="1374"/>
                    </a:lnTo>
                    <a:lnTo>
                      <a:pt x="389" y="1374"/>
                    </a:lnTo>
                    <a:close/>
                    <a:moveTo>
                      <a:pt x="292" y="220"/>
                    </a:moveTo>
                    <a:lnTo>
                      <a:pt x="292" y="220"/>
                    </a:lnTo>
                    <a:lnTo>
                      <a:pt x="294" y="220"/>
                    </a:lnTo>
                    <a:lnTo>
                      <a:pt x="298" y="220"/>
                    </a:lnTo>
                    <a:lnTo>
                      <a:pt x="298" y="220"/>
                    </a:lnTo>
                    <a:lnTo>
                      <a:pt x="298" y="218"/>
                    </a:lnTo>
                    <a:lnTo>
                      <a:pt x="296" y="218"/>
                    </a:lnTo>
                    <a:lnTo>
                      <a:pt x="296" y="218"/>
                    </a:lnTo>
                    <a:lnTo>
                      <a:pt x="294" y="212"/>
                    </a:lnTo>
                    <a:lnTo>
                      <a:pt x="294" y="212"/>
                    </a:lnTo>
                    <a:lnTo>
                      <a:pt x="290" y="210"/>
                    </a:lnTo>
                    <a:lnTo>
                      <a:pt x="286" y="208"/>
                    </a:lnTo>
                    <a:lnTo>
                      <a:pt x="286" y="208"/>
                    </a:lnTo>
                    <a:lnTo>
                      <a:pt x="280" y="204"/>
                    </a:lnTo>
                    <a:lnTo>
                      <a:pt x="280" y="204"/>
                    </a:lnTo>
                    <a:lnTo>
                      <a:pt x="276" y="202"/>
                    </a:lnTo>
                    <a:lnTo>
                      <a:pt x="276" y="202"/>
                    </a:lnTo>
                    <a:lnTo>
                      <a:pt x="274" y="200"/>
                    </a:lnTo>
                    <a:lnTo>
                      <a:pt x="270" y="198"/>
                    </a:lnTo>
                    <a:lnTo>
                      <a:pt x="264" y="198"/>
                    </a:lnTo>
                    <a:lnTo>
                      <a:pt x="266" y="192"/>
                    </a:lnTo>
                    <a:lnTo>
                      <a:pt x="266" y="192"/>
                    </a:lnTo>
                    <a:lnTo>
                      <a:pt x="266" y="192"/>
                    </a:lnTo>
                    <a:lnTo>
                      <a:pt x="266" y="192"/>
                    </a:lnTo>
                    <a:lnTo>
                      <a:pt x="264" y="190"/>
                    </a:lnTo>
                    <a:lnTo>
                      <a:pt x="260" y="190"/>
                    </a:lnTo>
                    <a:lnTo>
                      <a:pt x="260" y="190"/>
                    </a:lnTo>
                    <a:lnTo>
                      <a:pt x="258" y="190"/>
                    </a:lnTo>
                    <a:lnTo>
                      <a:pt x="258" y="190"/>
                    </a:lnTo>
                    <a:lnTo>
                      <a:pt x="260" y="192"/>
                    </a:lnTo>
                    <a:lnTo>
                      <a:pt x="260" y="192"/>
                    </a:lnTo>
                    <a:lnTo>
                      <a:pt x="264" y="200"/>
                    </a:lnTo>
                    <a:lnTo>
                      <a:pt x="268" y="202"/>
                    </a:lnTo>
                    <a:lnTo>
                      <a:pt x="272" y="204"/>
                    </a:lnTo>
                    <a:lnTo>
                      <a:pt x="276" y="206"/>
                    </a:lnTo>
                    <a:lnTo>
                      <a:pt x="276" y="210"/>
                    </a:lnTo>
                    <a:lnTo>
                      <a:pt x="276" y="210"/>
                    </a:lnTo>
                    <a:lnTo>
                      <a:pt x="276" y="212"/>
                    </a:lnTo>
                    <a:lnTo>
                      <a:pt x="276" y="212"/>
                    </a:lnTo>
                    <a:lnTo>
                      <a:pt x="276" y="212"/>
                    </a:lnTo>
                    <a:lnTo>
                      <a:pt x="276" y="212"/>
                    </a:lnTo>
                    <a:lnTo>
                      <a:pt x="282" y="212"/>
                    </a:lnTo>
                    <a:lnTo>
                      <a:pt x="282" y="212"/>
                    </a:lnTo>
                    <a:lnTo>
                      <a:pt x="284" y="212"/>
                    </a:lnTo>
                    <a:lnTo>
                      <a:pt x="284" y="212"/>
                    </a:lnTo>
                    <a:lnTo>
                      <a:pt x="286" y="212"/>
                    </a:lnTo>
                    <a:lnTo>
                      <a:pt x="294" y="212"/>
                    </a:lnTo>
                    <a:lnTo>
                      <a:pt x="292" y="218"/>
                    </a:lnTo>
                    <a:lnTo>
                      <a:pt x="292" y="218"/>
                    </a:lnTo>
                    <a:lnTo>
                      <a:pt x="292" y="220"/>
                    </a:lnTo>
                    <a:lnTo>
                      <a:pt x="292" y="2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828708" rtl="0"/>
                <a:endParaRPr lang="en-US" sz="2702" kern="1200" dirty="0">
                  <a:solidFill>
                    <a:srgbClr val="102C5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5631">
                <a:extLst>
                  <a:ext uri="{FF2B5EF4-FFF2-40B4-BE49-F238E27FC236}">
                    <a16:creationId xmlns:a16="http://schemas.microsoft.com/office/drawing/2014/main" id="{4FC9B8E9-AAA7-D3DB-4CA9-EDC4422D12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3617" y="2982247"/>
                <a:ext cx="829141" cy="1734652"/>
              </a:xfrm>
              <a:custGeom>
                <a:avLst/>
                <a:gdLst>
                  <a:gd name="T0" fmla="*/ 428 w 762"/>
                  <a:gd name="T1" fmla="*/ 1571 h 1589"/>
                  <a:gd name="T2" fmla="*/ 392 w 762"/>
                  <a:gd name="T3" fmla="*/ 1522 h 1589"/>
                  <a:gd name="T4" fmla="*/ 348 w 762"/>
                  <a:gd name="T5" fmla="*/ 1468 h 1589"/>
                  <a:gd name="T6" fmla="*/ 314 w 762"/>
                  <a:gd name="T7" fmla="*/ 1382 h 1589"/>
                  <a:gd name="T8" fmla="*/ 297 w 762"/>
                  <a:gd name="T9" fmla="*/ 1235 h 1589"/>
                  <a:gd name="T10" fmla="*/ 275 w 762"/>
                  <a:gd name="T11" fmla="*/ 1198 h 1589"/>
                  <a:gd name="T12" fmla="*/ 253 w 762"/>
                  <a:gd name="T13" fmla="*/ 1146 h 1589"/>
                  <a:gd name="T14" fmla="*/ 195 w 762"/>
                  <a:gd name="T15" fmla="*/ 1102 h 1589"/>
                  <a:gd name="T16" fmla="*/ 169 w 762"/>
                  <a:gd name="T17" fmla="*/ 1027 h 1589"/>
                  <a:gd name="T18" fmla="*/ 151 w 762"/>
                  <a:gd name="T19" fmla="*/ 991 h 1589"/>
                  <a:gd name="T20" fmla="*/ 128 w 762"/>
                  <a:gd name="T21" fmla="*/ 884 h 1589"/>
                  <a:gd name="T22" fmla="*/ 144 w 762"/>
                  <a:gd name="T23" fmla="*/ 820 h 1589"/>
                  <a:gd name="T24" fmla="*/ 138 w 762"/>
                  <a:gd name="T25" fmla="*/ 725 h 1589"/>
                  <a:gd name="T26" fmla="*/ 96 w 762"/>
                  <a:gd name="T27" fmla="*/ 681 h 1589"/>
                  <a:gd name="T28" fmla="*/ 66 w 762"/>
                  <a:gd name="T29" fmla="*/ 637 h 1589"/>
                  <a:gd name="T30" fmla="*/ 14 w 762"/>
                  <a:gd name="T31" fmla="*/ 602 h 1589"/>
                  <a:gd name="T32" fmla="*/ 18 w 762"/>
                  <a:gd name="T33" fmla="*/ 447 h 1589"/>
                  <a:gd name="T34" fmla="*/ 314 w 762"/>
                  <a:gd name="T35" fmla="*/ 91 h 1589"/>
                  <a:gd name="T36" fmla="*/ 479 w 762"/>
                  <a:gd name="T37" fmla="*/ 41 h 1589"/>
                  <a:gd name="T38" fmla="*/ 422 w 762"/>
                  <a:gd name="T39" fmla="*/ 73 h 1589"/>
                  <a:gd name="T40" fmla="*/ 406 w 762"/>
                  <a:gd name="T41" fmla="*/ 127 h 1589"/>
                  <a:gd name="T42" fmla="*/ 452 w 762"/>
                  <a:gd name="T43" fmla="*/ 95 h 1589"/>
                  <a:gd name="T44" fmla="*/ 545 w 762"/>
                  <a:gd name="T45" fmla="*/ 47 h 1589"/>
                  <a:gd name="T46" fmla="*/ 577 w 762"/>
                  <a:gd name="T47" fmla="*/ 95 h 1589"/>
                  <a:gd name="T48" fmla="*/ 543 w 762"/>
                  <a:gd name="T49" fmla="*/ 133 h 1589"/>
                  <a:gd name="T50" fmla="*/ 440 w 762"/>
                  <a:gd name="T51" fmla="*/ 163 h 1589"/>
                  <a:gd name="T52" fmla="*/ 460 w 762"/>
                  <a:gd name="T53" fmla="*/ 192 h 1589"/>
                  <a:gd name="T54" fmla="*/ 408 w 762"/>
                  <a:gd name="T55" fmla="*/ 210 h 1589"/>
                  <a:gd name="T56" fmla="*/ 378 w 762"/>
                  <a:gd name="T57" fmla="*/ 258 h 1589"/>
                  <a:gd name="T58" fmla="*/ 316 w 762"/>
                  <a:gd name="T59" fmla="*/ 312 h 1589"/>
                  <a:gd name="T60" fmla="*/ 245 w 762"/>
                  <a:gd name="T61" fmla="*/ 355 h 1589"/>
                  <a:gd name="T62" fmla="*/ 223 w 762"/>
                  <a:gd name="T63" fmla="*/ 387 h 1589"/>
                  <a:gd name="T64" fmla="*/ 185 w 762"/>
                  <a:gd name="T65" fmla="*/ 463 h 1589"/>
                  <a:gd name="T66" fmla="*/ 161 w 762"/>
                  <a:gd name="T67" fmla="*/ 399 h 1589"/>
                  <a:gd name="T68" fmla="*/ 92 w 762"/>
                  <a:gd name="T69" fmla="*/ 439 h 1589"/>
                  <a:gd name="T70" fmla="*/ 68 w 762"/>
                  <a:gd name="T71" fmla="*/ 502 h 1589"/>
                  <a:gd name="T72" fmla="*/ 44 w 762"/>
                  <a:gd name="T73" fmla="*/ 538 h 1589"/>
                  <a:gd name="T74" fmla="*/ 88 w 762"/>
                  <a:gd name="T75" fmla="*/ 530 h 1589"/>
                  <a:gd name="T76" fmla="*/ 104 w 762"/>
                  <a:gd name="T77" fmla="*/ 558 h 1589"/>
                  <a:gd name="T78" fmla="*/ 110 w 762"/>
                  <a:gd name="T79" fmla="*/ 596 h 1589"/>
                  <a:gd name="T80" fmla="*/ 108 w 762"/>
                  <a:gd name="T81" fmla="*/ 659 h 1589"/>
                  <a:gd name="T82" fmla="*/ 144 w 762"/>
                  <a:gd name="T83" fmla="*/ 687 h 1589"/>
                  <a:gd name="T84" fmla="*/ 185 w 762"/>
                  <a:gd name="T85" fmla="*/ 697 h 1589"/>
                  <a:gd name="T86" fmla="*/ 223 w 762"/>
                  <a:gd name="T87" fmla="*/ 659 h 1589"/>
                  <a:gd name="T88" fmla="*/ 326 w 762"/>
                  <a:gd name="T89" fmla="*/ 685 h 1589"/>
                  <a:gd name="T90" fmla="*/ 372 w 762"/>
                  <a:gd name="T91" fmla="*/ 707 h 1589"/>
                  <a:gd name="T92" fmla="*/ 438 w 762"/>
                  <a:gd name="T93" fmla="*/ 745 h 1589"/>
                  <a:gd name="T94" fmla="*/ 501 w 762"/>
                  <a:gd name="T95" fmla="*/ 792 h 1589"/>
                  <a:gd name="T96" fmla="*/ 535 w 762"/>
                  <a:gd name="T97" fmla="*/ 848 h 1589"/>
                  <a:gd name="T98" fmla="*/ 567 w 762"/>
                  <a:gd name="T99" fmla="*/ 860 h 1589"/>
                  <a:gd name="T100" fmla="*/ 618 w 762"/>
                  <a:gd name="T101" fmla="*/ 886 h 1589"/>
                  <a:gd name="T102" fmla="*/ 690 w 762"/>
                  <a:gd name="T103" fmla="*/ 902 h 1589"/>
                  <a:gd name="T104" fmla="*/ 756 w 762"/>
                  <a:gd name="T105" fmla="*/ 933 h 1589"/>
                  <a:gd name="T106" fmla="*/ 728 w 762"/>
                  <a:gd name="T107" fmla="*/ 1029 h 1589"/>
                  <a:gd name="T108" fmla="*/ 688 w 762"/>
                  <a:gd name="T109" fmla="*/ 1057 h 1589"/>
                  <a:gd name="T110" fmla="*/ 662 w 762"/>
                  <a:gd name="T111" fmla="*/ 1192 h 1589"/>
                  <a:gd name="T112" fmla="*/ 622 w 762"/>
                  <a:gd name="T113" fmla="*/ 1223 h 1589"/>
                  <a:gd name="T114" fmla="*/ 549 w 762"/>
                  <a:gd name="T115" fmla="*/ 1325 h 1589"/>
                  <a:gd name="T116" fmla="*/ 479 w 762"/>
                  <a:gd name="T117" fmla="*/ 1382 h 1589"/>
                  <a:gd name="T118" fmla="*/ 471 w 762"/>
                  <a:gd name="T119" fmla="*/ 1434 h 1589"/>
                  <a:gd name="T120" fmla="*/ 448 w 762"/>
                  <a:gd name="T121" fmla="*/ 1472 h 1589"/>
                  <a:gd name="T122" fmla="*/ 475 w 762"/>
                  <a:gd name="T123" fmla="*/ 1543 h 1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62" h="1589">
                    <a:moveTo>
                      <a:pt x="465" y="1589"/>
                    </a:moveTo>
                    <a:lnTo>
                      <a:pt x="465" y="1589"/>
                    </a:lnTo>
                    <a:lnTo>
                      <a:pt x="458" y="1589"/>
                    </a:lnTo>
                    <a:lnTo>
                      <a:pt x="458" y="1589"/>
                    </a:lnTo>
                    <a:lnTo>
                      <a:pt x="458" y="1589"/>
                    </a:lnTo>
                    <a:lnTo>
                      <a:pt x="452" y="1587"/>
                    </a:lnTo>
                    <a:lnTo>
                      <a:pt x="452" y="1581"/>
                    </a:lnTo>
                    <a:lnTo>
                      <a:pt x="452" y="1581"/>
                    </a:lnTo>
                    <a:lnTo>
                      <a:pt x="452" y="1581"/>
                    </a:lnTo>
                    <a:lnTo>
                      <a:pt x="452" y="1581"/>
                    </a:lnTo>
                    <a:lnTo>
                      <a:pt x="452" y="1581"/>
                    </a:lnTo>
                    <a:lnTo>
                      <a:pt x="452" y="1581"/>
                    </a:lnTo>
                    <a:lnTo>
                      <a:pt x="446" y="1579"/>
                    </a:lnTo>
                    <a:lnTo>
                      <a:pt x="446" y="1579"/>
                    </a:lnTo>
                    <a:lnTo>
                      <a:pt x="444" y="1579"/>
                    </a:lnTo>
                    <a:lnTo>
                      <a:pt x="444" y="1579"/>
                    </a:lnTo>
                    <a:lnTo>
                      <a:pt x="442" y="1579"/>
                    </a:lnTo>
                    <a:lnTo>
                      <a:pt x="434" y="1579"/>
                    </a:lnTo>
                    <a:lnTo>
                      <a:pt x="436" y="1573"/>
                    </a:lnTo>
                    <a:lnTo>
                      <a:pt x="436" y="1573"/>
                    </a:lnTo>
                    <a:lnTo>
                      <a:pt x="436" y="1573"/>
                    </a:lnTo>
                    <a:lnTo>
                      <a:pt x="436" y="1573"/>
                    </a:lnTo>
                    <a:lnTo>
                      <a:pt x="436" y="1573"/>
                    </a:lnTo>
                    <a:lnTo>
                      <a:pt x="436" y="1573"/>
                    </a:lnTo>
                    <a:lnTo>
                      <a:pt x="434" y="1573"/>
                    </a:lnTo>
                    <a:lnTo>
                      <a:pt x="434" y="1571"/>
                    </a:lnTo>
                    <a:lnTo>
                      <a:pt x="434" y="1571"/>
                    </a:lnTo>
                    <a:lnTo>
                      <a:pt x="428" y="1571"/>
                    </a:lnTo>
                    <a:lnTo>
                      <a:pt x="420" y="1567"/>
                    </a:lnTo>
                    <a:lnTo>
                      <a:pt x="420" y="1567"/>
                    </a:lnTo>
                    <a:lnTo>
                      <a:pt x="418" y="1565"/>
                    </a:lnTo>
                    <a:lnTo>
                      <a:pt x="418" y="1565"/>
                    </a:lnTo>
                    <a:lnTo>
                      <a:pt x="414" y="1561"/>
                    </a:lnTo>
                    <a:lnTo>
                      <a:pt x="412" y="1557"/>
                    </a:lnTo>
                    <a:lnTo>
                      <a:pt x="412" y="1557"/>
                    </a:lnTo>
                    <a:lnTo>
                      <a:pt x="410" y="1557"/>
                    </a:lnTo>
                    <a:lnTo>
                      <a:pt x="410" y="1557"/>
                    </a:lnTo>
                    <a:lnTo>
                      <a:pt x="408" y="1553"/>
                    </a:lnTo>
                    <a:lnTo>
                      <a:pt x="404" y="1551"/>
                    </a:lnTo>
                    <a:lnTo>
                      <a:pt x="404" y="1551"/>
                    </a:lnTo>
                    <a:lnTo>
                      <a:pt x="400" y="1547"/>
                    </a:lnTo>
                    <a:lnTo>
                      <a:pt x="400" y="1547"/>
                    </a:lnTo>
                    <a:lnTo>
                      <a:pt x="396" y="1545"/>
                    </a:lnTo>
                    <a:lnTo>
                      <a:pt x="396" y="1543"/>
                    </a:lnTo>
                    <a:lnTo>
                      <a:pt x="396" y="1539"/>
                    </a:lnTo>
                    <a:lnTo>
                      <a:pt x="396" y="1539"/>
                    </a:lnTo>
                    <a:lnTo>
                      <a:pt x="396" y="1539"/>
                    </a:lnTo>
                    <a:lnTo>
                      <a:pt x="396" y="1539"/>
                    </a:lnTo>
                    <a:lnTo>
                      <a:pt x="396" y="1537"/>
                    </a:lnTo>
                    <a:lnTo>
                      <a:pt x="396" y="1537"/>
                    </a:lnTo>
                    <a:lnTo>
                      <a:pt x="396" y="1533"/>
                    </a:lnTo>
                    <a:lnTo>
                      <a:pt x="396" y="1531"/>
                    </a:lnTo>
                    <a:lnTo>
                      <a:pt x="396" y="1531"/>
                    </a:lnTo>
                    <a:lnTo>
                      <a:pt x="396" y="1527"/>
                    </a:lnTo>
                    <a:lnTo>
                      <a:pt x="396" y="1527"/>
                    </a:lnTo>
                    <a:lnTo>
                      <a:pt x="392" y="1522"/>
                    </a:lnTo>
                    <a:lnTo>
                      <a:pt x="386" y="1516"/>
                    </a:lnTo>
                    <a:lnTo>
                      <a:pt x="386" y="1516"/>
                    </a:lnTo>
                    <a:lnTo>
                      <a:pt x="378" y="1510"/>
                    </a:lnTo>
                    <a:lnTo>
                      <a:pt x="378" y="1510"/>
                    </a:lnTo>
                    <a:lnTo>
                      <a:pt x="376" y="1506"/>
                    </a:lnTo>
                    <a:lnTo>
                      <a:pt x="374" y="1502"/>
                    </a:lnTo>
                    <a:lnTo>
                      <a:pt x="372" y="1492"/>
                    </a:lnTo>
                    <a:lnTo>
                      <a:pt x="372" y="1492"/>
                    </a:lnTo>
                    <a:lnTo>
                      <a:pt x="370" y="1492"/>
                    </a:lnTo>
                    <a:lnTo>
                      <a:pt x="370" y="1492"/>
                    </a:lnTo>
                    <a:lnTo>
                      <a:pt x="370" y="1492"/>
                    </a:lnTo>
                    <a:lnTo>
                      <a:pt x="370" y="1492"/>
                    </a:lnTo>
                    <a:lnTo>
                      <a:pt x="366" y="1490"/>
                    </a:lnTo>
                    <a:lnTo>
                      <a:pt x="364" y="1488"/>
                    </a:lnTo>
                    <a:lnTo>
                      <a:pt x="362" y="1484"/>
                    </a:lnTo>
                    <a:lnTo>
                      <a:pt x="362" y="1484"/>
                    </a:lnTo>
                    <a:lnTo>
                      <a:pt x="360" y="1480"/>
                    </a:lnTo>
                    <a:lnTo>
                      <a:pt x="360" y="1480"/>
                    </a:lnTo>
                    <a:lnTo>
                      <a:pt x="358" y="1476"/>
                    </a:lnTo>
                    <a:lnTo>
                      <a:pt x="356" y="1472"/>
                    </a:lnTo>
                    <a:lnTo>
                      <a:pt x="354" y="1470"/>
                    </a:lnTo>
                    <a:lnTo>
                      <a:pt x="356" y="1470"/>
                    </a:lnTo>
                    <a:lnTo>
                      <a:pt x="356" y="1470"/>
                    </a:lnTo>
                    <a:lnTo>
                      <a:pt x="356" y="1468"/>
                    </a:lnTo>
                    <a:lnTo>
                      <a:pt x="356" y="1468"/>
                    </a:lnTo>
                    <a:lnTo>
                      <a:pt x="356" y="1468"/>
                    </a:lnTo>
                    <a:lnTo>
                      <a:pt x="352" y="1468"/>
                    </a:lnTo>
                    <a:lnTo>
                      <a:pt x="348" y="1468"/>
                    </a:lnTo>
                    <a:lnTo>
                      <a:pt x="346" y="1462"/>
                    </a:lnTo>
                    <a:lnTo>
                      <a:pt x="346" y="1462"/>
                    </a:lnTo>
                    <a:lnTo>
                      <a:pt x="346" y="1460"/>
                    </a:lnTo>
                    <a:lnTo>
                      <a:pt x="344" y="1456"/>
                    </a:lnTo>
                    <a:lnTo>
                      <a:pt x="336" y="1450"/>
                    </a:lnTo>
                    <a:lnTo>
                      <a:pt x="334" y="1448"/>
                    </a:lnTo>
                    <a:lnTo>
                      <a:pt x="334" y="1448"/>
                    </a:lnTo>
                    <a:lnTo>
                      <a:pt x="328" y="1444"/>
                    </a:lnTo>
                    <a:lnTo>
                      <a:pt x="324" y="1438"/>
                    </a:lnTo>
                    <a:lnTo>
                      <a:pt x="322" y="1430"/>
                    </a:lnTo>
                    <a:lnTo>
                      <a:pt x="322" y="1422"/>
                    </a:lnTo>
                    <a:lnTo>
                      <a:pt x="322" y="1422"/>
                    </a:lnTo>
                    <a:lnTo>
                      <a:pt x="322" y="1418"/>
                    </a:lnTo>
                    <a:lnTo>
                      <a:pt x="322" y="1418"/>
                    </a:lnTo>
                    <a:lnTo>
                      <a:pt x="322" y="1410"/>
                    </a:lnTo>
                    <a:lnTo>
                      <a:pt x="322" y="1410"/>
                    </a:lnTo>
                    <a:lnTo>
                      <a:pt x="322" y="1402"/>
                    </a:lnTo>
                    <a:lnTo>
                      <a:pt x="322" y="1402"/>
                    </a:lnTo>
                    <a:lnTo>
                      <a:pt x="324" y="1396"/>
                    </a:lnTo>
                    <a:lnTo>
                      <a:pt x="324" y="1396"/>
                    </a:lnTo>
                    <a:lnTo>
                      <a:pt x="324" y="1390"/>
                    </a:lnTo>
                    <a:lnTo>
                      <a:pt x="322" y="1386"/>
                    </a:lnTo>
                    <a:lnTo>
                      <a:pt x="322" y="1386"/>
                    </a:lnTo>
                    <a:lnTo>
                      <a:pt x="320" y="1386"/>
                    </a:lnTo>
                    <a:lnTo>
                      <a:pt x="320" y="1386"/>
                    </a:lnTo>
                    <a:lnTo>
                      <a:pt x="314" y="1386"/>
                    </a:lnTo>
                    <a:lnTo>
                      <a:pt x="314" y="1382"/>
                    </a:lnTo>
                    <a:lnTo>
                      <a:pt x="314" y="1382"/>
                    </a:lnTo>
                    <a:lnTo>
                      <a:pt x="314" y="1374"/>
                    </a:lnTo>
                    <a:lnTo>
                      <a:pt x="314" y="1374"/>
                    </a:lnTo>
                    <a:lnTo>
                      <a:pt x="314" y="1355"/>
                    </a:lnTo>
                    <a:lnTo>
                      <a:pt x="314" y="1355"/>
                    </a:lnTo>
                    <a:lnTo>
                      <a:pt x="314" y="1351"/>
                    </a:lnTo>
                    <a:lnTo>
                      <a:pt x="312" y="1347"/>
                    </a:lnTo>
                    <a:lnTo>
                      <a:pt x="312" y="1347"/>
                    </a:lnTo>
                    <a:lnTo>
                      <a:pt x="312" y="1347"/>
                    </a:lnTo>
                    <a:lnTo>
                      <a:pt x="312" y="1347"/>
                    </a:lnTo>
                    <a:lnTo>
                      <a:pt x="308" y="1345"/>
                    </a:lnTo>
                    <a:lnTo>
                      <a:pt x="306" y="1339"/>
                    </a:lnTo>
                    <a:lnTo>
                      <a:pt x="306" y="1333"/>
                    </a:lnTo>
                    <a:lnTo>
                      <a:pt x="306" y="1333"/>
                    </a:lnTo>
                    <a:lnTo>
                      <a:pt x="306" y="1333"/>
                    </a:lnTo>
                    <a:lnTo>
                      <a:pt x="306" y="1331"/>
                    </a:lnTo>
                    <a:lnTo>
                      <a:pt x="306" y="1331"/>
                    </a:lnTo>
                    <a:lnTo>
                      <a:pt x="305" y="1331"/>
                    </a:lnTo>
                    <a:lnTo>
                      <a:pt x="299" y="1331"/>
                    </a:lnTo>
                    <a:lnTo>
                      <a:pt x="299" y="1325"/>
                    </a:lnTo>
                    <a:lnTo>
                      <a:pt x="299" y="1263"/>
                    </a:lnTo>
                    <a:lnTo>
                      <a:pt x="299" y="1263"/>
                    </a:lnTo>
                    <a:lnTo>
                      <a:pt x="299" y="1253"/>
                    </a:lnTo>
                    <a:lnTo>
                      <a:pt x="299" y="1253"/>
                    </a:lnTo>
                    <a:lnTo>
                      <a:pt x="299" y="1245"/>
                    </a:lnTo>
                    <a:lnTo>
                      <a:pt x="299" y="1245"/>
                    </a:lnTo>
                    <a:lnTo>
                      <a:pt x="299" y="1239"/>
                    </a:lnTo>
                    <a:lnTo>
                      <a:pt x="297" y="1235"/>
                    </a:lnTo>
                    <a:lnTo>
                      <a:pt x="297" y="1235"/>
                    </a:lnTo>
                    <a:lnTo>
                      <a:pt x="295" y="1233"/>
                    </a:lnTo>
                    <a:lnTo>
                      <a:pt x="291" y="1233"/>
                    </a:lnTo>
                    <a:lnTo>
                      <a:pt x="291" y="1229"/>
                    </a:lnTo>
                    <a:lnTo>
                      <a:pt x="291" y="1229"/>
                    </a:lnTo>
                    <a:lnTo>
                      <a:pt x="291" y="1223"/>
                    </a:lnTo>
                    <a:lnTo>
                      <a:pt x="291" y="1223"/>
                    </a:lnTo>
                    <a:lnTo>
                      <a:pt x="291" y="1218"/>
                    </a:lnTo>
                    <a:lnTo>
                      <a:pt x="291" y="1218"/>
                    </a:lnTo>
                    <a:lnTo>
                      <a:pt x="291" y="1218"/>
                    </a:lnTo>
                    <a:lnTo>
                      <a:pt x="291" y="1218"/>
                    </a:lnTo>
                    <a:lnTo>
                      <a:pt x="289" y="1218"/>
                    </a:lnTo>
                    <a:lnTo>
                      <a:pt x="289" y="1218"/>
                    </a:lnTo>
                    <a:lnTo>
                      <a:pt x="285" y="1218"/>
                    </a:lnTo>
                    <a:lnTo>
                      <a:pt x="285" y="1216"/>
                    </a:lnTo>
                    <a:lnTo>
                      <a:pt x="285" y="1216"/>
                    </a:lnTo>
                    <a:lnTo>
                      <a:pt x="283" y="1212"/>
                    </a:lnTo>
                    <a:lnTo>
                      <a:pt x="283" y="1210"/>
                    </a:lnTo>
                    <a:lnTo>
                      <a:pt x="283" y="1210"/>
                    </a:lnTo>
                    <a:lnTo>
                      <a:pt x="283" y="1208"/>
                    </a:lnTo>
                    <a:lnTo>
                      <a:pt x="283" y="1206"/>
                    </a:lnTo>
                    <a:lnTo>
                      <a:pt x="283" y="1206"/>
                    </a:lnTo>
                    <a:lnTo>
                      <a:pt x="283" y="1202"/>
                    </a:lnTo>
                    <a:lnTo>
                      <a:pt x="283" y="1202"/>
                    </a:lnTo>
                    <a:lnTo>
                      <a:pt x="283" y="1202"/>
                    </a:lnTo>
                    <a:lnTo>
                      <a:pt x="281" y="1202"/>
                    </a:lnTo>
                    <a:lnTo>
                      <a:pt x="281" y="1202"/>
                    </a:lnTo>
                    <a:lnTo>
                      <a:pt x="277" y="1200"/>
                    </a:lnTo>
                    <a:lnTo>
                      <a:pt x="275" y="1198"/>
                    </a:lnTo>
                    <a:lnTo>
                      <a:pt x="275" y="1192"/>
                    </a:lnTo>
                    <a:lnTo>
                      <a:pt x="275" y="1192"/>
                    </a:lnTo>
                    <a:lnTo>
                      <a:pt x="275" y="1188"/>
                    </a:lnTo>
                    <a:lnTo>
                      <a:pt x="275" y="1188"/>
                    </a:lnTo>
                    <a:lnTo>
                      <a:pt x="273" y="1182"/>
                    </a:lnTo>
                    <a:lnTo>
                      <a:pt x="273" y="1182"/>
                    </a:lnTo>
                    <a:lnTo>
                      <a:pt x="275" y="1170"/>
                    </a:lnTo>
                    <a:lnTo>
                      <a:pt x="275" y="1170"/>
                    </a:lnTo>
                    <a:lnTo>
                      <a:pt x="275" y="1156"/>
                    </a:lnTo>
                    <a:lnTo>
                      <a:pt x="275" y="1156"/>
                    </a:lnTo>
                    <a:lnTo>
                      <a:pt x="275" y="1154"/>
                    </a:lnTo>
                    <a:lnTo>
                      <a:pt x="275" y="1154"/>
                    </a:lnTo>
                    <a:lnTo>
                      <a:pt x="273" y="1154"/>
                    </a:lnTo>
                    <a:lnTo>
                      <a:pt x="273" y="1154"/>
                    </a:lnTo>
                    <a:lnTo>
                      <a:pt x="271" y="1154"/>
                    </a:lnTo>
                    <a:lnTo>
                      <a:pt x="271" y="1154"/>
                    </a:lnTo>
                    <a:lnTo>
                      <a:pt x="269" y="1154"/>
                    </a:lnTo>
                    <a:lnTo>
                      <a:pt x="269" y="1154"/>
                    </a:lnTo>
                    <a:lnTo>
                      <a:pt x="267" y="1154"/>
                    </a:lnTo>
                    <a:lnTo>
                      <a:pt x="267" y="1154"/>
                    </a:lnTo>
                    <a:lnTo>
                      <a:pt x="265" y="1154"/>
                    </a:lnTo>
                    <a:lnTo>
                      <a:pt x="265" y="1154"/>
                    </a:lnTo>
                    <a:lnTo>
                      <a:pt x="261" y="1152"/>
                    </a:lnTo>
                    <a:lnTo>
                      <a:pt x="259" y="1148"/>
                    </a:lnTo>
                    <a:lnTo>
                      <a:pt x="259" y="1148"/>
                    </a:lnTo>
                    <a:lnTo>
                      <a:pt x="255" y="1146"/>
                    </a:lnTo>
                    <a:lnTo>
                      <a:pt x="253" y="1146"/>
                    </a:lnTo>
                    <a:lnTo>
                      <a:pt x="253" y="1146"/>
                    </a:lnTo>
                    <a:lnTo>
                      <a:pt x="247" y="1146"/>
                    </a:lnTo>
                    <a:lnTo>
                      <a:pt x="247" y="1146"/>
                    </a:lnTo>
                    <a:lnTo>
                      <a:pt x="245" y="1146"/>
                    </a:lnTo>
                    <a:lnTo>
                      <a:pt x="243" y="1146"/>
                    </a:lnTo>
                    <a:lnTo>
                      <a:pt x="243" y="1146"/>
                    </a:lnTo>
                    <a:lnTo>
                      <a:pt x="243" y="1146"/>
                    </a:lnTo>
                    <a:lnTo>
                      <a:pt x="243" y="1146"/>
                    </a:lnTo>
                    <a:lnTo>
                      <a:pt x="241" y="1146"/>
                    </a:lnTo>
                    <a:lnTo>
                      <a:pt x="241" y="1146"/>
                    </a:lnTo>
                    <a:lnTo>
                      <a:pt x="237" y="1144"/>
                    </a:lnTo>
                    <a:lnTo>
                      <a:pt x="235" y="1142"/>
                    </a:lnTo>
                    <a:lnTo>
                      <a:pt x="235" y="1138"/>
                    </a:lnTo>
                    <a:lnTo>
                      <a:pt x="235" y="1126"/>
                    </a:lnTo>
                    <a:lnTo>
                      <a:pt x="235" y="1126"/>
                    </a:lnTo>
                    <a:lnTo>
                      <a:pt x="235" y="1124"/>
                    </a:lnTo>
                    <a:lnTo>
                      <a:pt x="235" y="1124"/>
                    </a:lnTo>
                    <a:lnTo>
                      <a:pt x="235" y="1122"/>
                    </a:lnTo>
                    <a:lnTo>
                      <a:pt x="235" y="1122"/>
                    </a:lnTo>
                    <a:lnTo>
                      <a:pt x="231" y="1120"/>
                    </a:lnTo>
                    <a:lnTo>
                      <a:pt x="201" y="1120"/>
                    </a:lnTo>
                    <a:lnTo>
                      <a:pt x="201" y="1114"/>
                    </a:lnTo>
                    <a:lnTo>
                      <a:pt x="201" y="1114"/>
                    </a:lnTo>
                    <a:lnTo>
                      <a:pt x="203" y="1110"/>
                    </a:lnTo>
                    <a:lnTo>
                      <a:pt x="201" y="1106"/>
                    </a:lnTo>
                    <a:lnTo>
                      <a:pt x="201" y="1106"/>
                    </a:lnTo>
                    <a:lnTo>
                      <a:pt x="199" y="1104"/>
                    </a:lnTo>
                    <a:lnTo>
                      <a:pt x="199" y="1104"/>
                    </a:lnTo>
                    <a:lnTo>
                      <a:pt x="195" y="1102"/>
                    </a:lnTo>
                    <a:lnTo>
                      <a:pt x="193" y="1100"/>
                    </a:lnTo>
                    <a:lnTo>
                      <a:pt x="193" y="1096"/>
                    </a:lnTo>
                    <a:lnTo>
                      <a:pt x="193" y="1096"/>
                    </a:lnTo>
                    <a:lnTo>
                      <a:pt x="193" y="1096"/>
                    </a:lnTo>
                    <a:lnTo>
                      <a:pt x="193" y="1096"/>
                    </a:lnTo>
                    <a:lnTo>
                      <a:pt x="193" y="1090"/>
                    </a:lnTo>
                    <a:lnTo>
                      <a:pt x="193" y="1090"/>
                    </a:lnTo>
                    <a:lnTo>
                      <a:pt x="189" y="1084"/>
                    </a:lnTo>
                    <a:lnTo>
                      <a:pt x="185" y="1082"/>
                    </a:lnTo>
                    <a:lnTo>
                      <a:pt x="185" y="1082"/>
                    </a:lnTo>
                    <a:lnTo>
                      <a:pt x="181" y="1080"/>
                    </a:lnTo>
                    <a:lnTo>
                      <a:pt x="177" y="1080"/>
                    </a:lnTo>
                    <a:lnTo>
                      <a:pt x="177" y="1069"/>
                    </a:lnTo>
                    <a:lnTo>
                      <a:pt x="177" y="1069"/>
                    </a:lnTo>
                    <a:lnTo>
                      <a:pt x="177" y="1067"/>
                    </a:lnTo>
                    <a:lnTo>
                      <a:pt x="177" y="1067"/>
                    </a:lnTo>
                    <a:lnTo>
                      <a:pt x="177" y="1065"/>
                    </a:lnTo>
                    <a:lnTo>
                      <a:pt x="177" y="1065"/>
                    </a:lnTo>
                    <a:lnTo>
                      <a:pt x="177" y="1053"/>
                    </a:lnTo>
                    <a:lnTo>
                      <a:pt x="177" y="1053"/>
                    </a:lnTo>
                    <a:lnTo>
                      <a:pt x="179" y="1043"/>
                    </a:lnTo>
                    <a:lnTo>
                      <a:pt x="179" y="1037"/>
                    </a:lnTo>
                    <a:lnTo>
                      <a:pt x="177" y="1033"/>
                    </a:lnTo>
                    <a:lnTo>
                      <a:pt x="177" y="1033"/>
                    </a:lnTo>
                    <a:lnTo>
                      <a:pt x="175" y="1033"/>
                    </a:lnTo>
                    <a:lnTo>
                      <a:pt x="175" y="1033"/>
                    </a:lnTo>
                    <a:lnTo>
                      <a:pt x="169" y="1033"/>
                    </a:lnTo>
                    <a:lnTo>
                      <a:pt x="169" y="1027"/>
                    </a:lnTo>
                    <a:lnTo>
                      <a:pt x="169" y="1027"/>
                    </a:lnTo>
                    <a:lnTo>
                      <a:pt x="169" y="1023"/>
                    </a:lnTo>
                    <a:lnTo>
                      <a:pt x="169" y="1023"/>
                    </a:lnTo>
                    <a:lnTo>
                      <a:pt x="169" y="1017"/>
                    </a:lnTo>
                    <a:lnTo>
                      <a:pt x="169" y="1017"/>
                    </a:lnTo>
                    <a:lnTo>
                      <a:pt x="167" y="1017"/>
                    </a:lnTo>
                    <a:lnTo>
                      <a:pt x="167" y="1017"/>
                    </a:lnTo>
                    <a:lnTo>
                      <a:pt x="165" y="1015"/>
                    </a:lnTo>
                    <a:lnTo>
                      <a:pt x="163" y="1015"/>
                    </a:lnTo>
                    <a:lnTo>
                      <a:pt x="163" y="1015"/>
                    </a:lnTo>
                    <a:lnTo>
                      <a:pt x="161" y="1011"/>
                    </a:lnTo>
                    <a:lnTo>
                      <a:pt x="161" y="1007"/>
                    </a:lnTo>
                    <a:lnTo>
                      <a:pt x="161" y="1007"/>
                    </a:lnTo>
                    <a:lnTo>
                      <a:pt x="161" y="1007"/>
                    </a:lnTo>
                    <a:lnTo>
                      <a:pt x="161" y="1007"/>
                    </a:lnTo>
                    <a:lnTo>
                      <a:pt x="161" y="1003"/>
                    </a:lnTo>
                    <a:lnTo>
                      <a:pt x="161" y="1003"/>
                    </a:lnTo>
                    <a:lnTo>
                      <a:pt x="161" y="1001"/>
                    </a:lnTo>
                    <a:lnTo>
                      <a:pt x="161" y="1001"/>
                    </a:lnTo>
                    <a:lnTo>
                      <a:pt x="161" y="1001"/>
                    </a:lnTo>
                    <a:lnTo>
                      <a:pt x="161" y="1001"/>
                    </a:lnTo>
                    <a:lnTo>
                      <a:pt x="159" y="1001"/>
                    </a:lnTo>
                    <a:lnTo>
                      <a:pt x="159" y="1001"/>
                    </a:lnTo>
                    <a:lnTo>
                      <a:pt x="155" y="999"/>
                    </a:lnTo>
                    <a:lnTo>
                      <a:pt x="153" y="995"/>
                    </a:lnTo>
                    <a:lnTo>
                      <a:pt x="153" y="995"/>
                    </a:lnTo>
                    <a:lnTo>
                      <a:pt x="151" y="991"/>
                    </a:lnTo>
                    <a:lnTo>
                      <a:pt x="151" y="991"/>
                    </a:lnTo>
                    <a:lnTo>
                      <a:pt x="146" y="981"/>
                    </a:lnTo>
                    <a:lnTo>
                      <a:pt x="146" y="981"/>
                    </a:lnTo>
                    <a:lnTo>
                      <a:pt x="142" y="975"/>
                    </a:lnTo>
                    <a:lnTo>
                      <a:pt x="142" y="975"/>
                    </a:lnTo>
                    <a:lnTo>
                      <a:pt x="140" y="967"/>
                    </a:lnTo>
                    <a:lnTo>
                      <a:pt x="140" y="967"/>
                    </a:lnTo>
                    <a:lnTo>
                      <a:pt x="134" y="955"/>
                    </a:lnTo>
                    <a:lnTo>
                      <a:pt x="130" y="951"/>
                    </a:lnTo>
                    <a:lnTo>
                      <a:pt x="126" y="947"/>
                    </a:lnTo>
                    <a:lnTo>
                      <a:pt x="126" y="947"/>
                    </a:lnTo>
                    <a:lnTo>
                      <a:pt x="118" y="943"/>
                    </a:lnTo>
                    <a:lnTo>
                      <a:pt x="118" y="943"/>
                    </a:lnTo>
                    <a:lnTo>
                      <a:pt x="116" y="941"/>
                    </a:lnTo>
                    <a:lnTo>
                      <a:pt x="114" y="937"/>
                    </a:lnTo>
                    <a:lnTo>
                      <a:pt x="114" y="929"/>
                    </a:lnTo>
                    <a:lnTo>
                      <a:pt x="114" y="929"/>
                    </a:lnTo>
                    <a:lnTo>
                      <a:pt x="114" y="929"/>
                    </a:lnTo>
                    <a:lnTo>
                      <a:pt x="114" y="900"/>
                    </a:lnTo>
                    <a:lnTo>
                      <a:pt x="120" y="902"/>
                    </a:lnTo>
                    <a:lnTo>
                      <a:pt x="120" y="902"/>
                    </a:lnTo>
                    <a:lnTo>
                      <a:pt x="122" y="902"/>
                    </a:lnTo>
                    <a:lnTo>
                      <a:pt x="122" y="902"/>
                    </a:lnTo>
                    <a:lnTo>
                      <a:pt x="122" y="902"/>
                    </a:lnTo>
                    <a:lnTo>
                      <a:pt x="122" y="894"/>
                    </a:lnTo>
                    <a:lnTo>
                      <a:pt x="122" y="894"/>
                    </a:lnTo>
                    <a:lnTo>
                      <a:pt x="122" y="894"/>
                    </a:lnTo>
                    <a:lnTo>
                      <a:pt x="122" y="888"/>
                    </a:lnTo>
                    <a:lnTo>
                      <a:pt x="128" y="884"/>
                    </a:lnTo>
                    <a:lnTo>
                      <a:pt x="128" y="884"/>
                    </a:lnTo>
                    <a:lnTo>
                      <a:pt x="128" y="884"/>
                    </a:lnTo>
                    <a:lnTo>
                      <a:pt x="128" y="884"/>
                    </a:lnTo>
                    <a:lnTo>
                      <a:pt x="128" y="882"/>
                    </a:lnTo>
                    <a:lnTo>
                      <a:pt x="128" y="882"/>
                    </a:lnTo>
                    <a:lnTo>
                      <a:pt x="128" y="880"/>
                    </a:lnTo>
                    <a:lnTo>
                      <a:pt x="128" y="880"/>
                    </a:lnTo>
                    <a:lnTo>
                      <a:pt x="124" y="878"/>
                    </a:lnTo>
                    <a:lnTo>
                      <a:pt x="122" y="874"/>
                    </a:lnTo>
                    <a:lnTo>
                      <a:pt x="122" y="864"/>
                    </a:lnTo>
                    <a:lnTo>
                      <a:pt x="122" y="864"/>
                    </a:lnTo>
                    <a:lnTo>
                      <a:pt x="122" y="862"/>
                    </a:lnTo>
                    <a:lnTo>
                      <a:pt x="122" y="844"/>
                    </a:lnTo>
                    <a:lnTo>
                      <a:pt x="128" y="844"/>
                    </a:lnTo>
                    <a:lnTo>
                      <a:pt x="128" y="844"/>
                    </a:lnTo>
                    <a:lnTo>
                      <a:pt x="128" y="844"/>
                    </a:lnTo>
                    <a:lnTo>
                      <a:pt x="128" y="844"/>
                    </a:lnTo>
                    <a:lnTo>
                      <a:pt x="130" y="842"/>
                    </a:lnTo>
                    <a:lnTo>
                      <a:pt x="130" y="842"/>
                    </a:lnTo>
                    <a:lnTo>
                      <a:pt x="132" y="838"/>
                    </a:lnTo>
                    <a:lnTo>
                      <a:pt x="132" y="838"/>
                    </a:lnTo>
                    <a:lnTo>
                      <a:pt x="136" y="832"/>
                    </a:lnTo>
                    <a:lnTo>
                      <a:pt x="136" y="832"/>
                    </a:lnTo>
                    <a:lnTo>
                      <a:pt x="138" y="828"/>
                    </a:lnTo>
                    <a:lnTo>
                      <a:pt x="138" y="826"/>
                    </a:lnTo>
                    <a:lnTo>
                      <a:pt x="138" y="818"/>
                    </a:lnTo>
                    <a:lnTo>
                      <a:pt x="144" y="820"/>
                    </a:lnTo>
                    <a:lnTo>
                      <a:pt x="144" y="820"/>
                    </a:lnTo>
                    <a:lnTo>
                      <a:pt x="146" y="820"/>
                    </a:lnTo>
                    <a:lnTo>
                      <a:pt x="146" y="820"/>
                    </a:lnTo>
                    <a:lnTo>
                      <a:pt x="146" y="820"/>
                    </a:lnTo>
                    <a:lnTo>
                      <a:pt x="146" y="820"/>
                    </a:lnTo>
                    <a:lnTo>
                      <a:pt x="146" y="818"/>
                    </a:lnTo>
                    <a:lnTo>
                      <a:pt x="146" y="784"/>
                    </a:lnTo>
                    <a:lnTo>
                      <a:pt x="153" y="788"/>
                    </a:lnTo>
                    <a:lnTo>
                      <a:pt x="153" y="788"/>
                    </a:lnTo>
                    <a:lnTo>
                      <a:pt x="155" y="786"/>
                    </a:lnTo>
                    <a:lnTo>
                      <a:pt x="155" y="776"/>
                    </a:lnTo>
                    <a:lnTo>
                      <a:pt x="155" y="776"/>
                    </a:lnTo>
                    <a:lnTo>
                      <a:pt x="155" y="769"/>
                    </a:lnTo>
                    <a:lnTo>
                      <a:pt x="153" y="767"/>
                    </a:lnTo>
                    <a:lnTo>
                      <a:pt x="146" y="769"/>
                    </a:lnTo>
                    <a:lnTo>
                      <a:pt x="146" y="761"/>
                    </a:lnTo>
                    <a:lnTo>
                      <a:pt x="146" y="761"/>
                    </a:lnTo>
                    <a:lnTo>
                      <a:pt x="146" y="757"/>
                    </a:lnTo>
                    <a:lnTo>
                      <a:pt x="146" y="757"/>
                    </a:lnTo>
                    <a:lnTo>
                      <a:pt x="146" y="749"/>
                    </a:lnTo>
                    <a:lnTo>
                      <a:pt x="144" y="745"/>
                    </a:lnTo>
                    <a:lnTo>
                      <a:pt x="144" y="745"/>
                    </a:lnTo>
                    <a:lnTo>
                      <a:pt x="144" y="743"/>
                    </a:lnTo>
                    <a:lnTo>
                      <a:pt x="144" y="743"/>
                    </a:lnTo>
                    <a:lnTo>
                      <a:pt x="140" y="741"/>
                    </a:lnTo>
                    <a:lnTo>
                      <a:pt x="138" y="739"/>
                    </a:lnTo>
                    <a:lnTo>
                      <a:pt x="138" y="735"/>
                    </a:lnTo>
                    <a:lnTo>
                      <a:pt x="138" y="725"/>
                    </a:lnTo>
                    <a:lnTo>
                      <a:pt x="138" y="725"/>
                    </a:lnTo>
                    <a:lnTo>
                      <a:pt x="134" y="727"/>
                    </a:lnTo>
                    <a:lnTo>
                      <a:pt x="134" y="727"/>
                    </a:lnTo>
                    <a:lnTo>
                      <a:pt x="132" y="727"/>
                    </a:lnTo>
                    <a:lnTo>
                      <a:pt x="132" y="727"/>
                    </a:lnTo>
                    <a:lnTo>
                      <a:pt x="132" y="727"/>
                    </a:lnTo>
                    <a:lnTo>
                      <a:pt x="104" y="727"/>
                    </a:lnTo>
                    <a:lnTo>
                      <a:pt x="106" y="721"/>
                    </a:lnTo>
                    <a:lnTo>
                      <a:pt x="106" y="721"/>
                    </a:lnTo>
                    <a:lnTo>
                      <a:pt x="106" y="719"/>
                    </a:lnTo>
                    <a:lnTo>
                      <a:pt x="106" y="719"/>
                    </a:lnTo>
                    <a:lnTo>
                      <a:pt x="106" y="719"/>
                    </a:lnTo>
                    <a:lnTo>
                      <a:pt x="106" y="719"/>
                    </a:lnTo>
                    <a:lnTo>
                      <a:pt x="104" y="719"/>
                    </a:lnTo>
                    <a:lnTo>
                      <a:pt x="104" y="719"/>
                    </a:lnTo>
                    <a:lnTo>
                      <a:pt x="104" y="719"/>
                    </a:lnTo>
                    <a:lnTo>
                      <a:pt x="104" y="719"/>
                    </a:lnTo>
                    <a:lnTo>
                      <a:pt x="100" y="717"/>
                    </a:lnTo>
                    <a:lnTo>
                      <a:pt x="98" y="711"/>
                    </a:lnTo>
                    <a:lnTo>
                      <a:pt x="98" y="707"/>
                    </a:lnTo>
                    <a:lnTo>
                      <a:pt x="98" y="705"/>
                    </a:lnTo>
                    <a:lnTo>
                      <a:pt x="98" y="705"/>
                    </a:lnTo>
                    <a:lnTo>
                      <a:pt x="98" y="701"/>
                    </a:lnTo>
                    <a:lnTo>
                      <a:pt x="98" y="701"/>
                    </a:lnTo>
                    <a:lnTo>
                      <a:pt x="98" y="695"/>
                    </a:lnTo>
                    <a:lnTo>
                      <a:pt x="98" y="695"/>
                    </a:lnTo>
                    <a:lnTo>
                      <a:pt x="98" y="687"/>
                    </a:lnTo>
                    <a:lnTo>
                      <a:pt x="96" y="681"/>
                    </a:lnTo>
                    <a:lnTo>
                      <a:pt x="96" y="681"/>
                    </a:lnTo>
                    <a:lnTo>
                      <a:pt x="96" y="679"/>
                    </a:lnTo>
                    <a:lnTo>
                      <a:pt x="94" y="677"/>
                    </a:lnTo>
                    <a:lnTo>
                      <a:pt x="90" y="677"/>
                    </a:lnTo>
                    <a:lnTo>
                      <a:pt x="90" y="673"/>
                    </a:lnTo>
                    <a:lnTo>
                      <a:pt x="90" y="673"/>
                    </a:lnTo>
                    <a:lnTo>
                      <a:pt x="86" y="669"/>
                    </a:lnTo>
                    <a:lnTo>
                      <a:pt x="86" y="669"/>
                    </a:lnTo>
                    <a:lnTo>
                      <a:pt x="84" y="667"/>
                    </a:lnTo>
                    <a:lnTo>
                      <a:pt x="84" y="667"/>
                    </a:lnTo>
                    <a:lnTo>
                      <a:pt x="82" y="661"/>
                    </a:lnTo>
                    <a:lnTo>
                      <a:pt x="82" y="657"/>
                    </a:lnTo>
                    <a:lnTo>
                      <a:pt x="82" y="657"/>
                    </a:lnTo>
                    <a:lnTo>
                      <a:pt x="82" y="655"/>
                    </a:lnTo>
                    <a:lnTo>
                      <a:pt x="82" y="655"/>
                    </a:lnTo>
                    <a:lnTo>
                      <a:pt x="78" y="653"/>
                    </a:lnTo>
                    <a:lnTo>
                      <a:pt x="72" y="653"/>
                    </a:lnTo>
                    <a:lnTo>
                      <a:pt x="74" y="647"/>
                    </a:lnTo>
                    <a:lnTo>
                      <a:pt x="74" y="647"/>
                    </a:lnTo>
                    <a:lnTo>
                      <a:pt x="74" y="647"/>
                    </a:lnTo>
                    <a:lnTo>
                      <a:pt x="74" y="647"/>
                    </a:lnTo>
                    <a:lnTo>
                      <a:pt x="74" y="647"/>
                    </a:lnTo>
                    <a:lnTo>
                      <a:pt x="74" y="647"/>
                    </a:lnTo>
                    <a:lnTo>
                      <a:pt x="70" y="645"/>
                    </a:lnTo>
                    <a:lnTo>
                      <a:pt x="64" y="645"/>
                    </a:lnTo>
                    <a:lnTo>
                      <a:pt x="66" y="639"/>
                    </a:lnTo>
                    <a:lnTo>
                      <a:pt x="66" y="639"/>
                    </a:lnTo>
                    <a:lnTo>
                      <a:pt x="66" y="637"/>
                    </a:lnTo>
                    <a:lnTo>
                      <a:pt x="66" y="637"/>
                    </a:lnTo>
                    <a:lnTo>
                      <a:pt x="66" y="637"/>
                    </a:lnTo>
                    <a:lnTo>
                      <a:pt x="66" y="637"/>
                    </a:lnTo>
                    <a:lnTo>
                      <a:pt x="60" y="637"/>
                    </a:lnTo>
                    <a:lnTo>
                      <a:pt x="60" y="637"/>
                    </a:lnTo>
                    <a:lnTo>
                      <a:pt x="56" y="637"/>
                    </a:lnTo>
                    <a:lnTo>
                      <a:pt x="56" y="637"/>
                    </a:lnTo>
                    <a:lnTo>
                      <a:pt x="54" y="637"/>
                    </a:lnTo>
                    <a:lnTo>
                      <a:pt x="50" y="637"/>
                    </a:lnTo>
                    <a:lnTo>
                      <a:pt x="50" y="635"/>
                    </a:lnTo>
                    <a:lnTo>
                      <a:pt x="50" y="635"/>
                    </a:lnTo>
                    <a:lnTo>
                      <a:pt x="46" y="627"/>
                    </a:lnTo>
                    <a:lnTo>
                      <a:pt x="42" y="623"/>
                    </a:lnTo>
                    <a:lnTo>
                      <a:pt x="40" y="621"/>
                    </a:lnTo>
                    <a:lnTo>
                      <a:pt x="38" y="621"/>
                    </a:lnTo>
                    <a:lnTo>
                      <a:pt x="38" y="621"/>
                    </a:lnTo>
                    <a:lnTo>
                      <a:pt x="34" y="619"/>
                    </a:lnTo>
                    <a:lnTo>
                      <a:pt x="34" y="614"/>
                    </a:lnTo>
                    <a:lnTo>
                      <a:pt x="34" y="614"/>
                    </a:lnTo>
                    <a:lnTo>
                      <a:pt x="34" y="614"/>
                    </a:lnTo>
                    <a:lnTo>
                      <a:pt x="32" y="610"/>
                    </a:lnTo>
                    <a:lnTo>
                      <a:pt x="32" y="610"/>
                    </a:lnTo>
                    <a:lnTo>
                      <a:pt x="32" y="608"/>
                    </a:lnTo>
                    <a:lnTo>
                      <a:pt x="32" y="608"/>
                    </a:lnTo>
                    <a:lnTo>
                      <a:pt x="26" y="606"/>
                    </a:lnTo>
                    <a:lnTo>
                      <a:pt x="26" y="606"/>
                    </a:lnTo>
                    <a:lnTo>
                      <a:pt x="20" y="606"/>
                    </a:lnTo>
                    <a:lnTo>
                      <a:pt x="14" y="602"/>
                    </a:lnTo>
                    <a:lnTo>
                      <a:pt x="14" y="602"/>
                    </a:lnTo>
                    <a:lnTo>
                      <a:pt x="12" y="600"/>
                    </a:lnTo>
                    <a:lnTo>
                      <a:pt x="12" y="600"/>
                    </a:lnTo>
                    <a:lnTo>
                      <a:pt x="8" y="598"/>
                    </a:lnTo>
                    <a:lnTo>
                      <a:pt x="8" y="598"/>
                    </a:lnTo>
                    <a:lnTo>
                      <a:pt x="8" y="598"/>
                    </a:lnTo>
                    <a:lnTo>
                      <a:pt x="8" y="598"/>
                    </a:lnTo>
                    <a:lnTo>
                      <a:pt x="4" y="598"/>
                    </a:lnTo>
                    <a:lnTo>
                      <a:pt x="2" y="596"/>
                    </a:lnTo>
                    <a:lnTo>
                      <a:pt x="0" y="590"/>
                    </a:lnTo>
                    <a:lnTo>
                      <a:pt x="0" y="480"/>
                    </a:lnTo>
                    <a:lnTo>
                      <a:pt x="6" y="482"/>
                    </a:lnTo>
                    <a:lnTo>
                      <a:pt x="6" y="482"/>
                    </a:lnTo>
                    <a:lnTo>
                      <a:pt x="8" y="482"/>
                    </a:lnTo>
                    <a:lnTo>
                      <a:pt x="8" y="482"/>
                    </a:lnTo>
                    <a:lnTo>
                      <a:pt x="8" y="478"/>
                    </a:lnTo>
                    <a:lnTo>
                      <a:pt x="8" y="474"/>
                    </a:lnTo>
                    <a:lnTo>
                      <a:pt x="8" y="474"/>
                    </a:lnTo>
                    <a:lnTo>
                      <a:pt x="8" y="470"/>
                    </a:lnTo>
                    <a:lnTo>
                      <a:pt x="8" y="465"/>
                    </a:lnTo>
                    <a:lnTo>
                      <a:pt x="14" y="467"/>
                    </a:lnTo>
                    <a:lnTo>
                      <a:pt x="14" y="467"/>
                    </a:lnTo>
                    <a:lnTo>
                      <a:pt x="16" y="467"/>
                    </a:lnTo>
                    <a:lnTo>
                      <a:pt x="16" y="467"/>
                    </a:lnTo>
                    <a:lnTo>
                      <a:pt x="16" y="467"/>
                    </a:lnTo>
                    <a:lnTo>
                      <a:pt x="16" y="461"/>
                    </a:lnTo>
                    <a:lnTo>
                      <a:pt x="16" y="449"/>
                    </a:lnTo>
                    <a:lnTo>
                      <a:pt x="16" y="449"/>
                    </a:lnTo>
                    <a:lnTo>
                      <a:pt x="18" y="447"/>
                    </a:lnTo>
                    <a:lnTo>
                      <a:pt x="18" y="443"/>
                    </a:lnTo>
                    <a:lnTo>
                      <a:pt x="22" y="441"/>
                    </a:lnTo>
                    <a:lnTo>
                      <a:pt x="22" y="441"/>
                    </a:lnTo>
                    <a:lnTo>
                      <a:pt x="22" y="441"/>
                    </a:lnTo>
                    <a:lnTo>
                      <a:pt x="22" y="441"/>
                    </a:lnTo>
                    <a:lnTo>
                      <a:pt x="22" y="437"/>
                    </a:lnTo>
                    <a:lnTo>
                      <a:pt x="22" y="437"/>
                    </a:lnTo>
                    <a:lnTo>
                      <a:pt x="22" y="437"/>
                    </a:lnTo>
                    <a:lnTo>
                      <a:pt x="20" y="437"/>
                    </a:lnTo>
                    <a:lnTo>
                      <a:pt x="20" y="437"/>
                    </a:lnTo>
                    <a:lnTo>
                      <a:pt x="16" y="437"/>
                    </a:lnTo>
                    <a:lnTo>
                      <a:pt x="16" y="437"/>
                    </a:lnTo>
                    <a:lnTo>
                      <a:pt x="14" y="437"/>
                    </a:lnTo>
                    <a:lnTo>
                      <a:pt x="4" y="437"/>
                    </a:lnTo>
                    <a:lnTo>
                      <a:pt x="8" y="429"/>
                    </a:lnTo>
                    <a:lnTo>
                      <a:pt x="8" y="429"/>
                    </a:lnTo>
                    <a:lnTo>
                      <a:pt x="42" y="373"/>
                    </a:lnTo>
                    <a:lnTo>
                      <a:pt x="80" y="319"/>
                    </a:lnTo>
                    <a:lnTo>
                      <a:pt x="80" y="319"/>
                    </a:lnTo>
                    <a:lnTo>
                      <a:pt x="104" y="288"/>
                    </a:lnTo>
                    <a:lnTo>
                      <a:pt x="130" y="256"/>
                    </a:lnTo>
                    <a:lnTo>
                      <a:pt x="157" y="226"/>
                    </a:lnTo>
                    <a:lnTo>
                      <a:pt x="185" y="198"/>
                    </a:lnTo>
                    <a:lnTo>
                      <a:pt x="215" y="168"/>
                    </a:lnTo>
                    <a:lnTo>
                      <a:pt x="247" y="143"/>
                    </a:lnTo>
                    <a:lnTo>
                      <a:pt x="281" y="115"/>
                    </a:lnTo>
                    <a:lnTo>
                      <a:pt x="314" y="91"/>
                    </a:lnTo>
                    <a:lnTo>
                      <a:pt x="314" y="91"/>
                    </a:lnTo>
                    <a:lnTo>
                      <a:pt x="348" y="67"/>
                    </a:lnTo>
                    <a:lnTo>
                      <a:pt x="384" y="45"/>
                    </a:lnTo>
                    <a:lnTo>
                      <a:pt x="420" y="23"/>
                    </a:lnTo>
                    <a:lnTo>
                      <a:pt x="458" y="2"/>
                    </a:lnTo>
                    <a:lnTo>
                      <a:pt x="458" y="2"/>
                    </a:lnTo>
                    <a:lnTo>
                      <a:pt x="465" y="0"/>
                    </a:lnTo>
                    <a:lnTo>
                      <a:pt x="473" y="0"/>
                    </a:lnTo>
                    <a:lnTo>
                      <a:pt x="485" y="0"/>
                    </a:lnTo>
                    <a:lnTo>
                      <a:pt x="485" y="0"/>
                    </a:lnTo>
                    <a:lnTo>
                      <a:pt x="493" y="0"/>
                    </a:lnTo>
                    <a:lnTo>
                      <a:pt x="499" y="4"/>
                    </a:lnTo>
                    <a:lnTo>
                      <a:pt x="501" y="10"/>
                    </a:lnTo>
                    <a:lnTo>
                      <a:pt x="501" y="10"/>
                    </a:lnTo>
                    <a:lnTo>
                      <a:pt x="501" y="17"/>
                    </a:lnTo>
                    <a:lnTo>
                      <a:pt x="497" y="25"/>
                    </a:lnTo>
                    <a:lnTo>
                      <a:pt x="497" y="25"/>
                    </a:lnTo>
                    <a:lnTo>
                      <a:pt x="493" y="31"/>
                    </a:lnTo>
                    <a:lnTo>
                      <a:pt x="491" y="33"/>
                    </a:lnTo>
                    <a:lnTo>
                      <a:pt x="487" y="33"/>
                    </a:lnTo>
                    <a:lnTo>
                      <a:pt x="487" y="33"/>
                    </a:lnTo>
                    <a:lnTo>
                      <a:pt x="487" y="33"/>
                    </a:lnTo>
                    <a:lnTo>
                      <a:pt x="487" y="33"/>
                    </a:lnTo>
                    <a:lnTo>
                      <a:pt x="487" y="35"/>
                    </a:lnTo>
                    <a:lnTo>
                      <a:pt x="487" y="35"/>
                    </a:lnTo>
                    <a:lnTo>
                      <a:pt x="487" y="35"/>
                    </a:lnTo>
                    <a:lnTo>
                      <a:pt x="487" y="35"/>
                    </a:lnTo>
                    <a:lnTo>
                      <a:pt x="485" y="39"/>
                    </a:lnTo>
                    <a:lnTo>
                      <a:pt x="479" y="41"/>
                    </a:lnTo>
                    <a:lnTo>
                      <a:pt x="467" y="41"/>
                    </a:lnTo>
                    <a:lnTo>
                      <a:pt x="467" y="41"/>
                    </a:lnTo>
                    <a:lnTo>
                      <a:pt x="463" y="41"/>
                    </a:lnTo>
                    <a:lnTo>
                      <a:pt x="463" y="41"/>
                    </a:lnTo>
                    <a:lnTo>
                      <a:pt x="463" y="43"/>
                    </a:lnTo>
                    <a:lnTo>
                      <a:pt x="463" y="43"/>
                    </a:lnTo>
                    <a:lnTo>
                      <a:pt x="460" y="47"/>
                    </a:lnTo>
                    <a:lnTo>
                      <a:pt x="458" y="49"/>
                    </a:lnTo>
                    <a:lnTo>
                      <a:pt x="456" y="49"/>
                    </a:lnTo>
                    <a:lnTo>
                      <a:pt x="456" y="49"/>
                    </a:lnTo>
                    <a:lnTo>
                      <a:pt x="452" y="49"/>
                    </a:lnTo>
                    <a:lnTo>
                      <a:pt x="452" y="49"/>
                    </a:lnTo>
                    <a:lnTo>
                      <a:pt x="452" y="49"/>
                    </a:lnTo>
                    <a:lnTo>
                      <a:pt x="432" y="49"/>
                    </a:lnTo>
                    <a:lnTo>
                      <a:pt x="432" y="49"/>
                    </a:lnTo>
                    <a:lnTo>
                      <a:pt x="432" y="49"/>
                    </a:lnTo>
                    <a:lnTo>
                      <a:pt x="432" y="49"/>
                    </a:lnTo>
                    <a:lnTo>
                      <a:pt x="432" y="49"/>
                    </a:lnTo>
                    <a:lnTo>
                      <a:pt x="432" y="49"/>
                    </a:lnTo>
                    <a:lnTo>
                      <a:pt x="432" y="49"/>
                    </a:lnTo>
                    <a:lnTo>
                      <a:pt x="430" y="53"/>
                    </a:lnTo>
                    <a:lnTo>
                      <a:pt x="430" y="59"/>
                    </a:lnTo>
                    <a:lnTo>
                      <a:pt x="424" y="57"/>
                    </a:lnTo>
                    <a:lnTo>
                      <a:pt x="424" y="57"/>
                    </a:lnTo>
                    <a:lnTo>
                      <a:pt x="424" y="57"/>
                    </a:lnTo>
                    <a:lnTo>
                      <a:pt x="424" y="57"/>
                    </a:lnTo>
                    <a:lnTo>
                      <a:pt x="422" y="65"/>
                    </a:lnTo>
                    <a:lnTo>
                      <a:pt x="422" y="73"/>
                    </a:lnTo>
                    <a:lnTo>
                      <a:pt x="422" y="73"/>
                    </a:lnTo>
                    <a:lnTo>
                      <a:pt x="422" y="73"/>
                    </a:lnTo>
                    <a:lnTo>
                      <a:pt x="422" y="73"/>
                    </a:lnTo>
                    <a:lnTo>
                      <a:pt x="422" y="77"/>
                    </a:lnTo>
                    <a:lnTo>
                      <a:pt x="420" y="79"/>
                    </a:lnTo>
                    <a:lnTo>
                      <a:pt x="420" y="79"/>
                    </a:lnTo>
                    <a:lnTo>
                      <a:pt x="418" y="81"/>
                    </a:lnTo>
                    <a:lnTo>
                      <a:pt x="414" y="81"/>
                    </a:lnTo>
                    <a:lnTo>
                      <a:pt x="414" y="81"/>
                    </a:lnTo>
                    <a:lnTo>
                      <a:pt x="414" y="91"/>
                    </a:lnTo>
                    <a:lnTo>
                      <a:pt x="408" y="89"/>
                    </a:lnTo>
                    <a:lnTo>
                      <a:pt x="408" y="89"/>
                    </a:lnTo>
                    <a:lnTo>
                      <a:pt x="406" y="89"/>
                    </a:lnTo>
                    <a:lnTo>
                      <a:pt x="406" y="89"/>
                    </a:lnTo>
                    <a:lnTo>
                      <a:pt x="406" y="93"/>
                    </a:lnTo>
                    <a:lnTo>
                      <a:pt x="406" y="99"/>
                    </a:lnTo>
                    <a:lnTo>
                      <a:pt x="406" y="99"/>
                    </a:lnTo>
                    <a:lnTo>
                      <a:pt x="406" y="101"/>
                    </a:lnTo>
                    <a:lnTo>
                      <a:pt x="406" y="101"/>
                    </a:lnTo>
                    <a:lnTo>
                      <a:pt x="408" y="105"/>
                    </a:lnTo>
                    <a:lnTo>
                      <a:pt x="408" y="105"/>
                    </a:lnTo>
                    <a:lnTo>
                      <a:pt x="410" y="111"/>
                    </a:lnTo>
                    <a:lnTo>
                      <a:pt x="412" y="115"/>
                    </a:lnTo>
                    <a:lnTo>
                      <a:pt x="410" y="119"/>
                    </a:lnTo>
                    <a:lnTo>
                      <a:pt x="410" y="119"/>
                    </a:lnTo>
                    <a:lnTo>
                      <a:pt x="408" y="125"/>
                    </a:lnTo>
                    <a:lnTo>
                      <a:pt x="408" y="125"/>
                    </a:lnTo>
                    <a:lnTo>
                      <a:pt x="406" y="127"/>
                    </a:lnTo>
                    <a:lnTo>
                      <a:pt x="406" y="127"/>
                    </a:lnTo>
                    <a:lnTo>
                      <a:pt x="408" y="127"/>
                    </a:lnTo>
                    <a:lnTo>
                      <a:pt x="408" y="127"/>
                    </a:lnTo>
                    <a:lnTo>
                      <a:pt x="410" y="127"/>
                    </a:lnTo>
                    <a:lnTo>
                      <a:pt x="410" y="127"/>
                    </a:lnTo>
                    <a:lnTo>
                      <a:pt x="412" y="127"/>
                    </a:lnTo>
                    <a:lnTo>
                      <a:pt x="412" y="127"/>
                    </a:lnTo>
                    <a:lnTo>
                      <a:pt x="412" y="127"/>
                    </a:lnTo>
                    <a:lnTo>
                      <a:pt x="412" y="127"/>
                    </a:lnTo>
                    <a:lnTo>
                      <a:pt x="414" y="123"/>
                    </a:lnTo>
                    <a:lnTo>
                      <a:pt x="418" y="119"/>
                    </a:lnTo>
                    <a:lnTo>
                      <a:pt x="418" y="119"/>
                    </a:lnTo>
                    <a:lnTo>
                      <a:pt x="422" y="117"/>
                    </a:lnTo>
                    <a:lnTo>
                      <a:pt x="426" y="113"/>
                    </a:lnTo>
                    <a:lnTo>
                      <a:pt x="426" y="113"/>
                    </a:lnTo>
                    <a:lnTo>
                      <a:pt x="432" y="109"/>
                    </a:lnTo>
                    <a:lnTo>
                      <a:pt x="432" y="109"/>
                    </a:lnTo>
                    <a:lnTo>
                      <a:pt x="438" y="105"/>
                    </a:lnTo>
                    <a:lnTo>
                      <a:pt x="444" y="103"/>
                    </a:lnTo>
                    <a:lnTo>
                      <a:pt x="444" y="103"/>
                    </a:lnTo>
                    <a:lnTo>
                      <a:pt x="444" y="103"/>
                    </a:lnTo>
                    <a:lnTo>
                      <a:pt x="444" y="103"/>
                    </a:lnTo>
                    <a:lnTo>
                      <a:pt x="448" y="103"/>
                    </a:lnTo>
                    <a:lnTo>
                      <a:pt x="450" y="103"/>
                    </a:lnTo>
                    <a:lnTo>
                      <a:pt x="450" y="103"/>
                    </a:lnTo>
                    <a:lnTo>
                      <a:pt x="452" y="101"/>
                    </a:lnTo>
                    <a:lnTo>
                      <a:pt x="452" y="97"/>
                    </a:lnTo>
                    <a:lnTo>
                      <a:pt x="452" y="95"/>
                    </a:lnTo>
                    <a:lnTo>
                      <a:pt x="452" y="95"/>
                    </a:lnTo>
                    <a:lnTo>
                      <a:pt x="454" y="91"/>
                    </a:lnTo>
                    <a:lnTo>
                      <a:pt x="458" y="87"/>
                    </a:lnTo>
                    <a:lnTo>
                      <a:pt x="458" y="87"/>
                    </a:lnTo>
                    <a:lnTo>
                      <a:pt x="460" y="87"/>
                    </a:lnTo>
                    <a:lnTo>
                      <a:pt x="460" y="87"/>
                    </a:lnTo>
                    <a:lnTo>
                      <a:pt x="460" y="79"/>
                    </a:lnTo>
                    <a:lnTo>
                      <a:pt x="460" y="71"/>
                    </a:lnTo>
                    <a:lnTo>
                      <a:pt x="460" y="69"/>
                    </a:lnTo>
                    <a:lnTo>
                      <a:pt x="460" y="63"/>
                    </a:lnTo>
                    <a:lnTo>
                      <a:pt x="479" y="63"/>
                    </a:lnTo>
                    <a:lnTo>
                      <a:pt x="479" y="63"/>
                    </a:lnTo>
                    <a:lnTo>
                      <a:pt x="483" y="63"/>
                    </a:lnTo>
                    <a:lnTo>
                      <a:pt x="483" y="63"/>
                    </a:lnTo>
                    <a:lnTo>
                      <a:pt x="485" y="63"/>
                    </a:lnTo>
                    <a:lnTo>
                      <a:pt x="485" y="63"/>
                    </a:lnTo>
                    <a:lnTo>
                      <a:pt x="491" y="63"/>
                    </a:lnTo>
                    <a:lnTo>
                      <a:pt x="491" y="63"/>
                    </a:lnTo>
                    <a:lnTo>
                      <a:pt x="495" y="59"/>
                    </a:lnTo>
                    <a:lnTo>
                      <a:pt x="499" y="53"/>
                    </a:lnTo>
                    <a:lnTo>
                      <a:pt x="499" y="53"/>
                    </a:lnTo>
                    <a:lnTo>
                      <a:pt x="503" y="49"/>
                    </a:lnTo>
                    <a:lnTo>
                      <a:pt x="507" y="47"/>
                    </a:lnTo>
                    <a:lnTo>
                      <a:pt x="541" y="47"/>
                    </a:lnTo>
                    <a:lnTo>
                      <a:pt x="541" y="47"/>
                    </a:lnTo>
                    <a:lnTo>
                      <a:pt x="543" y="47"/>
                    </a:lnTo>
                    <a:lnTo>
                      <a:pt x="543" y="47"/>
                    </a:lnTo>
                    <a:lnTo>
                      <a:pt x="545" y="47"/>
                    </a:lnTo>
                    <a:lnTo>
                      <a:pt x="545" y="47"/>
                    </a:lnTo>
                    <a:lnTo>
                      <a:pt x="549" y="49"/>
                    </a:lnTo>
                    <a:lnTo>
                      <a:pt x="551" y="51"/>
                    </a:lnTo>
                    <a:lnTo>
                      <a:pt x="551" y="55"/>
                    </a:lnTo>
                    <a:lnTo>
                      <a:pt x="551" y="67"/>
                    </a:lnTo>
                    <a:lnTo>
                      <a:pt x="545" y="65"/>
                    </a:lnTo>
                    <a:lnTo>
                      <a:pt x="545" y="65"/>
                    </a:lnTo>
                    <a:lnTo>
                      <a:pt x="543" y="65"/>
                    </a:lnTo>
                    <a:lnTo>
                      <a:pt x="543" y="65"/>
                    </a:lnTo>
                    <a:lnTo>
                      <a:pt x="543" y="65"/>
                    </a:lnTo>
                    <a:lnTo>
                      <a:pt x="543" y="69"/>
                    </a:lnTo>
                    <a:lnTo>
                      <a:pt x="543" y="69"/>
                    </a:lnTo>
                    <a:lnTo>
                      <a:pt x="547" y="69"/>
                    </a:lnTo>
                    <a:lnTo>
                      <a:pt x="547" y="69"/>
                    </a:lnTo>
                    <a:lnTo>
                      <a:pt x="549" y="71"/>
                    </a:lnTo>
                    <a:lnTo>
                      <a:pt x="549" y="71"/>
                    </a:lnTo>
                    <a:lnTo>
                      <a:pt x="555" y="71"/>
                    </a:lnTo>
                    <a:lnTo>
                      <a:pt x="555" y="71"/>
                    </a:lnTo>
                    <a:lnTo>
                      <a:pt x="557" y="71"/>
                    </a:lnTo>
                    <a:lnTo>
                      <a:pt x="557" y="71"/>
                    </a:lnTo>
                    <a:lnTo>
                      <a:pt x="561" y="69"/>
                    </a:lnTo>
                    <a:lnTo>
                      <a:pt x="561" y="69"/>
                    </a:lnTo>
                    <a:lnTo>
                      <a:pt x="563" y="65"/>
                    </a:lnTo>
                    <a:lnTo>
                      <a:pt x="569" y="63"/>
                    </a:lnTo>
                    <a:lnTo>
                      <a:pt x="575" y="61"/>
                    </a:lnTo>
                    <a:lnTo>
                      <a:pt x="575" y="91"/>
                    </a:lnTo>
                    <a:lnTo>
                      <a:pt x="575" y="91"/>
                    </a:lnTo>
                    <a:lnTo>
                      <a:pt x="577" y="95"/>
                    </a:lnTo>
                    <a:lnTo>
                      <a:pt x="579" y="99"/>
                    </a:lnTo>
                    <a:lnTo>
                      <a:pt x="579" y="101"/>
                    </a:lnTo>
                    <a:lnTo>
                      <a:pt x="579" y="101"/>
                    </a:lnTo>
                    <a:lnTo>
                      <a:pt x="583" y="107"/>
                    </a:lnTo>
                    <a:lnTo>
                      <a:pt x="585" y="115"/>
                    </a:lnTo>
                    <a:lnTo>
                      <a:pt x="585" y="115"/>
                    </a:lnTo>
                    <a:lnTo>
                      <a:pt x="583" y="125"/>
                    </a:lnTo>
                    <a:lnTo>
                      <a:pt x="583" y="125"/>
                    </a:lnTo>
                    <a:lnTo>
                      <a:pt x="581" y="129"/>
                    </a:lnTo>
                    <a:lnTo>
                      <a:pt x="579" y="131"/>
                    </a:lnTo>
                    <a:lnTo>
                      <a:pt x="575" y="131"/>
                    </a:lnTo>
                    <a:lnTo>
                      <a:pt x="575" y="131"/>
                    </a:lnTo>
                    <a:lnTo>
                      <a:pt x="571" y="131"/>
                    </a:lnTo>
                    <a:lnTo>
                      <a:pt x="571" y="131"/>
                    </a:lnTo>
                    <a:lnTo>
                      <a:pt x="571" y="131"/>
                    </a:lnTo>
                    <a:lnTo>
                      <a:pt x="571" y="131"/>
                    </a:lnTo>
                    <a:lnTo>
                      <a:pt x="569" y="131"/>
                    </a:lnTo>
                    <a:lnTo>
                      <a:pt x="569" y="131"/>
                    </a:lnTo>
                    <a:lnTo>
                      <a:pt x="561" y="131"/>
                    </a:lnTo>
                    <a:lnTo>
                      <a:pt x="561" y="131"/>
                    </a:lnTo>
                    <a:lnTo>
                      <a:pt x="553" y="129"/>
                    </a:lnTo>
                    <a:lnTo>
                      <a:pt x="553" y="129"/>
                    </a:lnTo>
                    <a:lnTo>
                      <a:pt x="545" y="131"/>
                    </a:lnTo>
                    <a:lnTo>
                      <a:pt x="545" y="131"/>
                    </a:lnTo>
                    <a:lnTo>
                      <a:pt x="543" y="133"/>
                    </a:lnTo>
                    <a:lnTo>
                      <a:pt x="543" y="133"/>
                    </a:lnTo>
                    <a:lnTo>
                      <a:pt x="543" y="133"/>
                    </a:lnTo>
                    <a:lnTo>
                      <a:pt x="543" y="133"/>
                    </a:lnTo>
                    <a:lnTo>
                      <a:pt x="541" y="137"/>
                    </a:lnTo>
                    <a:lnTo>
                      <a:pt x="537" y="139"/>
                    </a:lnTo>
                    <a:lnTo>
                      <a:pt x="537" y="139"/>
                    </a:lnTo>
                    <a:lnTo>
                      <a:pt x="535" y="139"/>
                    </a:lnTo>
                    <a:lnTo>
                      <a:pt x="535" y="139"/>
                    </a:lnTo>
                    <a:lnTo>
                      <a:pt x="535" y="141"/>
                    </a:lnTo>
                    <a:lnTo>
                      <a:pt x="537" y="149"/>
                    </a:lnTo>
                    <a:lnTo>
                      <a:pt x="529" y="147"/>
                    </a:lnTo>
                    <a:lnTo>
                      <a:pt x="529" y="147"/>
                    </a:lnTo>
                    <a:lnTo>
                      <a:pt x="527" y="147"/>
                    </a:lnTo>
                    <a:lnTo>
                      <a:pt x="527" y="147"/>
                    </a:lnTo>
                    <a:lnTo>
                      <a:pt x="527" y="151"/>
                    </a:lnTo>
                    <a:lnTo>
                      <a:pt x="527" y="155"/>
                    </a:lnTo>
                    <a:lnTo>
                      <a:pt x="465" y="155"/>
                    </a:lnTo>
                    <a:lnTo>
                      <a:pt x="465" y="155"/>
                    </a:lnTo>
                    <a:lnTo>
                      <a:pt x="461" y="155"/>
                    </a:lnTo>
                    <a:lnTo>
                      <a:pt x="461" y="155"/>
                    </a:lnTo>
                    <a:lnTo>
                      <a:pt x="458" y="155"/>
                    </a:lnTo>
                    <a:lnTo>
                      <a:pt x="458" y="155"/>
                    </a:lnTo>
                    <a:lnTo>
                      <a:pt x="456" y="155"/>
                    </a:lnTo>
                    <a:lnTo>
                      <a:pt x="456" y="155"/>
                    </a:lnTo>
                    <a:lnTo>
                      <a:pt x="454" y="163"/>
                    </a:lnTo>
                    <a:lnTo>
                      <a:pt x="450" y="163"/>
                    </a:lnTo>
                    <a:lnTo>
                      <a:pt x="450" y="163"/>
                    </a:lnTo>
                    <a:lnTo>
                      <a:pt x="446" y="163"/>
                    </a:lnTo>
                    <a:lnTo>
                      <a:pt x="446" y="163"/>
                    </a:lnTo>
                    <a:lnTo>
                      <a:pt x="440" y="163"/>
                    </a:lnTo>
                    <a:lnTo>
                      <a:pt x="440" y="163"/>
                    </a:lnTo>
                    <a:lnTo>
                      <a:pt x="438" y="163"/>
                    </a:lnTo>
                    <a:lnTo>
                      <a:pt x="438" y="163"/>
                    </a:lnTo>
                    <a:lnTo>
                      <a:pt x="438" y="170"/>
                    </a:lnTo>
                    <a:lnTo>
                      <a:pt x="434" y="170"/>
                    </a:lnTo>
                    <a:lnTo>
                      <a:pt x="434" y="170"/>
                    </a:lnTo>
                    <a:lnTo>
                      <a:pt x="430" y="170"/>
                    </a:lnTo>
                    <a:lnTo>
                      <a:pt x="430" y="170"/>
                    </a:lnTo>
                    <a:lnTo>
                      <a:pt x="430" y="172"/>
                    </a:lnTo>
                    <a:lnTo>
                      <a:pt x="430" y="172"/>
                    </a:lnTo>
                    <a:lnTo>
                      <a:pt x="434" y="174"/>
                    </a:lnTo>
                    <a:lnTo>
                      <a:pt x="434" y="174"/>
                    </a:lnTo>
                    <a:lnTo>
                      <a:pt x="438" y="176"/>
                    </a:lnTo>
                    <a:lnTo>
                      <a:pt x="438" y="176"/>
                    </a:lnTo>
                    <a:lnTo>
                      <a:pt x="444" y="174"/>
                    </a:lnTo>
                    <a:lnTo>
                      <a:pt x="444" y="174"/>
                    </a:lnTo>
                    <a:lnTo>
                      <a:pt x="444" y="174"/>
                    </a:lnTo>
                    <a:lnTo>
                      <a:pt x="444" y="174"/>
                    </a:lnTo>
                    <a:lnTo>
                      <a:pt x="446" y="170"/>
                    </a:lnTo>
                    <a:lnTo>
                      <a:pt x="452" y="168"/>
                    </a:lnTo>
                    <a:lnTo>
                      <a:pt x="469" y="168"/>
                    </a:lnTo>
                    <a:lnTo>
                      <a:pt x="471" y="172"/>
                    </a:lnTo>
                    <a:lnTo>
                      <a:pt x="471" y="172"/>
                    </a:lnTo>
                    <a:lnTo>
                      <a:pt x="469" y="180"/>
                    </a:lnTo>
                    <a:lnTo>
                      <a:pt x="465" y="186"/>
                    </a:lnTo>
                    <a:lnTo>
                      <a:pt x="465" y="186"/>
                    </a:lnTo>
                    <a:lnTo>
                      <a:pt x="463" y="190"/>
                    </a:lnTo>
                    <a:lnTo>
                      <a:pt x="463" y="190"/>
                    </a:lnTo>
                    <a:lnTo>
                      <a:pt x="460" y="192"/>
                    </a:lnTo>
                    <a:lnTo>
                      <a:pt x="456" y="194"/>
                    </a:lnTo>
                    <a:lnTo>
                      <a:pt x="454" y="194"/>
                    </a:lnTo>
                    <a:lnTo>
                      <a:pt x="444" y="194"/>
                    </a:lnTo>
                    <a:lnTo>
                      <a:pt x="444" y="194"/>
                    </a:lnTo>
                    <a:lnTo>
                      <a:pt x="440" y="194"/>
                    </a:lnTo>
                    <a:lnTo>
                      <a:pt x="440" y="194"/>
                    </a:lnTo>
                    <a:lnTo>
                      <a:pt x="440" y="194"/>
                    </a:lnTo>
                    <a:lnTo>
                      <a:pt x="440" y="194"/>
                    </a:lnTo>
                    <a:lnTo>
                      <a:pt x="440" y="194"/>
                    </a:lnTo>
                    <a:lnTo>
                      <a:pt x="438" y="196"/>
                    </a:lnTo>
                    <a:lnTo>
                      <a:pt x="438" y="196"/>
                    </a:lnTo>
                    <a:lnTo>
                      <a:pt x="436" y="200"/>
                    </a:lnTo>
                    <a:lnTo>
                      <a:pt x="434" y="202"/>
                    </a:lnTo>
                    <a:lnTo>
                      <a:pt x="430" y="202"/>
                    </a:lnTo>
                    <a:lnTo>
                      <a:pt x="430" y="202"/>
                    </a:lnTo>
                    <a:lnTo>
                      <a:pt x="426" y="202"/>
                    </a:lnTo>
                    <a:lnTo>
                      <a:pt x="426" y="202"/>
                    </a:lnTo>
                    <a:lnTo>
                      <a:pt x="422" y="202"/>
                    </a:lnTo>
                    <a:lnTo>
                      <a:pt x="422" y="202"/>
                    </a:lnTo>
                    <a:lnTo>
                      <a:pt x="422" y="202"/>
                    </a:lnTo>
                    <a:lnTo>
                      <a:pt x="422" y="202"/>
                    </a:lnTo>
                    <a:lnTo>
                      <a:pt x="422" y="210"/>
                    </a:lnTo>
                    <a:lnTo>
                      <a:pt x="418" y="210"/>
                    </a:lnTo>
                    <a:lnTo>
                      <a:pt x="418" y="210"/>
                    </a:lnTo>
                    <a:lnTo>
                      <a:pt x="412" y="210"/>
                    </a:lnTo>
                    <a:lnTo>
                      <a:pt x="412" y="210"/>
                    </a:lnTo>
                    <a:lnTo>
                      <a:pt x="408" y="210"/>
                    </a:lnTo>
                    <a:lnTo>
                      <a:pt x="408" y="210"/>
                    </a:lnTo>
                    <a:lnTo>
                      <a:pt x="406" y="210"/>
                    </a:lnTo>
                    <a:lnTo>
                      <a:pt x="406" y="210"/>
                    </a:lnTo>
                    <a:lnTo>
                      <a:pt x="406" y="220"/>
                    </a:lnTo>
                    <a:lnTo>
                      <a:pt x="400" y="218"/>
                    </a:lnTo>
                    <a:lnTo>
                      <a:pt x="400" y="218"/>
                    </a:lnTo>
                    <a:lnTo>
                      <a:pt x="398" y="218"/>
                    </a:lnTo>
                    <a:lnTo>
                      <a:pt x="398" y="218"/>
                    </a:lnTo>
                    <a:lnTo>
                      <a:pt x="398" y="218"/>
                    </a:lnTo>
                    <a:lnTo>
                      <a:pt x="398" y="222"/>
                    </a:lnTo>
                    <a:lnTo>
                      <a:pt x="398" y="226"/>
                    </a:lnTo>
                    <a:lnTo>
                      <a:pt x="392" y="226"/>
                    </a:lnTo>
                    <a:lnTo>
                      <a:pt x="392" y="226"/>
                    </a:lnTo>
                    <a:lnTo>
                      <a:pt x="392" y="228"/>
                    </a:lnTo>
                    <a:lnTo>
                      <a:pt x="392" y="230"/>
                    </a:lnTo>
                    <a:lnTo>
                      <a:pt x="392" y="230"/>
                    </a:lnTo>
                    <a:lnTo>
                      <a:pt x="390" y="234"/>
                    </a:lnTo>
                    <a:lnTo>
                      <a:pt x="390" y="234"/>
                    </a:lnTo>
                    <a:lnTo>
                      <a:pt x="390" y="240"/>
                    </a:lnTo>
                    <a:lnTo>
                      <a:pt x="388" y="246"/>
                    </a:lnTo>
                    <a:lnTo>
                      <a:pt x="388" y="246"/>
                    </a:lnTo>
                    <a:lnTo>
                      <a:pt x="384" y="250"/>
                    </a:lnTo>
                    <a:lnTo>
                      <a:pt x="384" y="250"/>
                    </a:lnTo>
                    <a:lnTo>
                      <a:pt x="382" y="252"/>
                    </a:lnTo>
                    <a:lnTo>
                      <a:pt x="382" y="252"/>
                    </a:lnTo>
                    <a:lnTo>
                      <a:pt x="382" y="254"/>
                    </a:lnTo>
                    <a:lnTo>
                      <a:pt x="382" y="254"/>
                    </a:lnTo>
                    <a:lnTo>
                      <a:pt x="380" y="258"/>
                    </a:lnTo>
                    <a:lnTo>
                      <a:pt x="378" y="258"/>
                    </a:lnTo>
                    <a:lnTo>
                      <a:pt x="374" y="260"/>
                    </a:lnTo>
                    <a:lnTo>
                      <a:pt x="362" y="260"/>
                    </a:lnTo>
                    <a:lnTo>
                      <a:pt x="362" y="260"/>
                    </a:lnTo>
                    <a:lnTo>
                      <a:pt x="360" y="260"/>
                    </a:lnTo>
                    <a:lnTo>
                      <a:pt x="360" y="260"/>
                    </a:lnTo>
                    <a:lnTo>
                      <a:pt x="358" y="260"/>
                    </a:lnTo>
                    <a:lnTo>
                      <a:pt x="358" y="260"/>
                    </a:lnTo>
                    <a:lnTo>
                      <a:pt x="358" y="260"/>
                    </a:lnTo>
                    <a:lnTo>
                      <a:pt x="358" y="260"/>
                    </a:lnTo>
                    <a:lnTo>
                      <a:pt x="358" y="262"/>
                    </a:lnTo>
                    <a:lnTo>
                      <a:pt x="358" y="262"/>
                    </a:lnTo>
                    <a:lnTo>
                      <a:pt x="356" y="266"/>
                    </a:lnTo>
                    <a:lnTo>
                      <a:pt x="354" y="266"/>
                    </a:lnTo>
                    <a:lnTo>
                      <a:pt x="348" y="268"/>
                    </a:lnTo>
                    <a:lnTo>
                      <a:pt x="348" y="268"/>
                    </a:lnTo>
                    <a:lnTo>
                      <a:pt x="346" y="268"/>
                    </a:lnTo>
                    <a:lnTo>
                      <a:pt x="346" y="268"/>
                    </a:lnTo>
                    <a:lnTo>
                      <a:pt x="346" y="268"/>
                    </a:lnTo>
                    <a:lnTo>
                      <a:pt x="346" y="268"/>
                    </a:lnTo>
                    <a:lnTo>
                      <a:pt x="332" y="276"/>
                    </a:lnTo>
                    <a:lnTo>
                      <a:pt x="322" y="290"/>
                    </a:lnTo>
                    <a:lnTo>
                      <a:pt x="322" y="290"/>
                    </a:lnTo>
                    <a:lnTo>
                      <a:pt x="316" y="296"/>
                    </a:lnTo>
                    <a:lnTo>
                      <a:pt x="316" y="306"/>
                    </a:lnTo>
                    <a:lnTo>
                      <a:pt x="316" y="306"/>
                    </a:lnTo>
                    <a:lnTo>
                      <a:pt x="318" y="308"/>
                    </a:lnTo>
                    <a:lnTo>
                      <a:pt x="318" y="308"/>
                    </a:lnTo>
                    <a:lnTo>
                      <a:pt x="316" y="312"/>
                    </a:lnTo>
                    <a:lnTo>
                      <a:pt x="316" y="314"/>
                    </a:lnTo>
                    <a:lnTo>
                      <a:pt x="312" y="316"/>
                    </a:lnTo>
                    <a:lnTo>
                      <a:pt x="312" y="316"/>
                    </a:lnTo>
                    <a:lnTo>
                      <a:pt x="308" y="317"/>
                    </a:lnTo>
                    <a:lnTo>
                      <a:pt x="308" y="317"/>
                    </a:lnTo>
                    <a:lnTo>
                      <a:pt x="306" y="319"/>
                    </a:lnTo>
                    <a:lnTo>
                      <a:pt x="306" y="319"/>
                    </a:lnTo>
                    <a:lnTo>
                      <a:pt x="303" y="325"/>
                    </a:lnTo>
                    <a:lnTo>
                      <a:pt x="303" y="327"/>
                    </a:lnTo>
                    <a:lnTo>
                      <a:pt x="303" y="327"/>
                    </a:lnTo>
                    <a:lnTo>
                      <a:pt x="299" y="331"/>
                    </a:lnTo>
                    <a:lnTo>
                      <a:pt x="295" y="331"/>
                    </a:lnTo>
                    <a:lnTo>
                      <a:pt x="289" y="331"/>
                    </a:lnTo>
                    <a:lnTo>
                      <a:pt x="289" y="331"/>
                    </a:lnTo>
                    <a:lnTo>
                      <a:pt x="279" y="339"/>
                    </a:lnTo>
                    <a:lnTo>
                      <a:pt x="279" y="339"/>
                    </a:lnTo>
                    <a:lnTo>
                      <a:pt x="273" y="345"/>
                    </a:lnTo>
                    <a:lnTo>
                      <a:pt x="269" y="351"/>
                    </a:lnTo>
                    <a:lnTo>
                      <a:pt x="269" y="351"/>
                    </a:lnTo>
                    <a:lnTo>
                      <a:pt x="265" y="355"/>
                    </a:lnTo>
                    <a:lnTo>
                      <a:pt x="259" y="355"/>
                    </a:lnTo>
                    <a:lnTo>
                      <a:pt x="259" y="355"/>
                    </a:lnTo>
                    <a:lnTo>
                      <a:pt x="255" y="355"/>
                    </a:lnTo>
                    <a:lnTo>
                      <a:pt x="255" y="355"/>
                    </a:lnTo>
                    <a:lnTo>
                      <a:pt x="253" y="355"/>
                    </a:lnTo>
                    <a:lnTo>
                      <a:pt x="245" y="355"/>
                    </a:lnTo>
                    <a:lnTo>
                      <a:pt x="245" y="355"/>
                    </a:lnTo>
                    <a:lnTo>
                      <a:pt x="245" y="355"/>
                    </a:lnTo>
                    <a:lnTo>
                      <a:pt x="245" y="355"/>
                    </a:lnTo>
                    <a:lnTo>
                      <a:pt x="245" y="359"/>
                    </a:lnTo>
                    <a:lnTo>
                      <a:pt x="245" y="359"/>
                    </a:lnTo>
                    <a:lnTo>
                      <a:pt x="249" y="361"/>
                    </a:lnTo>
                    <a:lnTo>
                      <a:pt x="249" y="361"/>
                    </a:lnTo>
                    <a:lnTo>
                      <a:pt x="251" y="363"/>
                    </a:lnTo>
                    <a:lnTo>
                      <a:pt x="253" y="367"/>
                    </a:lnTo>
                    <a:lnTo>
                      <a:pt x="253" y="373"/>
                    </a:lnTo>
                    <a:lnTo>
                      <a:pt x="253" y="373"/>
                    </a:lnTo>
                    <a:lnTo>
                      <a:pt x="253" y="375"/>
                    </a:lnTo>
                    <a:lnTo>
                      <a:pt x="253" y="381"/>
                    </a:lnTo>
                    <a:lnTo>
                      <a:pt x="247" y="379"/>
                    </a:lnTo>
                    <a:lnTo>
                      <a:pt x="247" y="379"/>
                    </a:lnTo>
                    <a:lnTo>
                      <a:pt x="243" y="379"/>
                    </a:lnTo>
                    <a:lnTo>
                      <a:pt x="243" y="379"/>
                    </a:lnTo>
                    <a:lnTo>
                      <a:pt x="239" y="381"/>
                    </a:lnTo>
                    <a:lnTo>
                      <a:pt x="239" y="381"/>
                    </a:lnTo>
                    <a:lnTo>
                      <a:pt x="237" y="383"/>
                    </a:lnTo>
                    <a:lnTo>
                      <a:pt x="237" y="383"/>
                    </a:lnTo>
                    <a:lnTo>
                      <a:pt x="235" y="387"/>
                    </a:lnTo>
                    <a:lnTo>
                      <a:pt x="229" y="389"/>
                    </a:lnTo>
                    <a:lnTo>
                      <a:pt x="229" y="389"/>
                    </a:lnTo>
                    <a:lnTo>
                      <a:pt x="225" y="389"/>
                    </a:lnTo>
                    <a:lnTo>
                      <a:pt x="225" y="389"/>
                    </a:lnTo>
                    <a:lnTo>
                      <a:pt x="223" y="389"/>
                    </a:lnTo>
                    <a:lnTo>
                      <a:pt x="223" y="389"/>
                    </a:lnTo>
                    <a:lnTo>
                      <a:pt x="223" y="387"/>
                    </a:lnTo>
                    <a:lnTo>
                      <a:pt x="223" y="387"/>
                    </a:lnTo>
                    <a:lnTo>
                      <a:pt x="221" y="387"/>
                    </a:lnTo>
                    <a:lnTo>
                      <a:pt x="221" y="387"/>
                    </a:lnTo>
                    <a:lnTo>
                      <a:pt x="221" y="393"/>
                    </a:lnTo>
                    <a:lnTo>
                      <a:pt x="221" y="403"/>
                    </a:lnTo>
                    <a:lnTo>
                      <a:pt x="221" y="403"/>
                    </a:lnTo>
                    <a:lnTo>
                      <a:pt x="221" y="407"/>
                    </a:lnTo>
                    <a:lnTo>
                      <a:pt x="221" y="413"/>
                    </a:lnTo>
                    <a:lnTo>
                      <a:pt x="215" y="413"/>
                    </a:lnTo>
                    <a:lnTo>
                      <a:pt x="215" y="413"/>
                    </a:lnTo>
                    <a:lnTo>
                      <a:pt x="213" y="413"/>
                    </a:lnTo>
                    <a:lnTo>
                      <a:pt x="213" y="413"/>
                    </a:lnTo>
                    <a:lnTo>
                      <a:pt x="213" y="417"/>
                    </a:lnTo>
                    <a:lnTo>
                      <a:pt x="213" y="421"/>
                    </a:lnTo>
                    <a:lnTo>
                      <a:pt x="213" y="421"/>
                    </a:lnTo>
                    <a:lnTo>
                      <a:pt x="213" y="423"/>
                    </a:lnTo>
                    <a:lnTo>
                      <a:pt x="213" y="429"/>
                    </a:lnTo>
                    <a:lnTo>
                      <a:pt x="207" y="429"/>
                    </a:lnTo>
                    <a:lnTo>
                      <a:pt x="207" y="429"/>
                    </a:lnTo>
                    <a:lnTo>
                      <a:pt x="205" y="429"/>
                    </a:lnTo>
                    <a:lnTo>
                      <a:pt x="205" y="429"/>
                    </a:lnTo>
                    <a:lnTo>
                      <a:pt x="205" y="439"/>
                    </a:lnTo>
                    <a:lnTo>
                      <a:pt x="205" y="439"/>
                    </a:lnTo>
                    <a:lnTo>
                      <a:pt x="203" y="445"/>
                    </a:lnTo>
                    <a:lnTo>
                      <a:pt x="203" y="453"/>
                    </a:lnTo>
                    <a:lnTo>
                      <a:pt x="199" y="457"/>
                    </a:lnTo>
                    <a:lnTo>
                      <a:pt x="195" y="459"/>
                    </a:lnTo>
                    <a:lnTo>
                      <a:pt x="191" y="461"/>
                    </a:lnTo>
                    <a:lnTo>
                      <a:pt x="185" y="463"/>
                    </a:lnTo>
                    <a:lnTo>
                      <a:pt x="185" y="455"/>
                    </a:lnTo>
                    <a:lnTo>
                      <a:pt x="185" y="455"/>
                    </a:lnTo>
                    <a:lnTo>
                      <a:pt x="185" y="453"/>
                    </a:lnTo>
                    <a:lnTo>
                      <a:pt x="185" y="453"/>
                    </a:lnTo>
                    <a:lnTo>
                      <a:pt x="185" y="453"/>
                    </a:lnTo>
                    <a:lnTo>
                      <a:pt x="185" y="453"/>
                    </a:lnTo>
                    <a:lnTo>
                      <a:pt x="183" y="453"/>
                    </a:lnTo>
                    <a:lnTo>
                      <a:pt x="183" y="453"/>
                    </a:lnTo>
                    <a:lnTo>
                      <a:pt x="179" y="451"/>
                    </a:lnTo>
                    <a:lnTo>
                      <a:pt x="177" y="445"/>
                    </a:lnTo>
                    <a:lnTo>
                      <a:pt x="177" y="435"/>
                    </a:lnTo>
                    <a:lnTo>
                      <a:pt x="181" y="435"/>
                    </a:lnTo>
                    <a:lnTo>
                      <a:pt x="181" y="435"/>
                    </a:lnTo>
                    <a:lnTo>
                      <a:pt x="185" y="431"/>
                    </a:lnTo>
                    <a:lnTo>
                      <a:pt x="185" y="431"/>
                    </a:lnTo>
                    <a:lnTo>
                      <a:pt x="187" y="423"/>
                    </a:lnTo>
                    <a:lnTo>
                      <a:pt x="187" y="411"/>
                    </a:lnTo>
                    <a:lnTo>
                      <a:pt x="187" y="411"/>
                    </a:lnTo>
                    <a:lnTo>
                      <a:pt x="183" y="403"/>
                    </a:lnTo>
                    <a:lnTo>
                      <a:pt x="179" y="397"/>
                    </a:lnTo>
                    <a:lnTo>
                      <a:pt x="179" y="397"/>
                    </a:lnTo>
                    <a:lnTo>
                      <a:pt x="175" y="395"/>
                    </a:lnTo>
                    <a:lnTo>
                      <a:pt x="175" y="395"/>
                    </a:lnTo>
                    <a:lnTo>
                      <a:pt x="173" y="397"/>
                    </a:lnTo>
                    <a:lnTo>
                      <a:pt x="173" y="397"/>
                    </a:lnTo>
                    <a:lnTo>
                      <a:pt x="169" y="397"/>
                    </a:lnTo>
                    <a:lnTo>
                      <a:pt x="169" y="397"/>
                    </a:lnTo>
                    <a:lnTo>
                      <a:pt x="161" y="399"/>
                    </a:lnTo>
                    <a:lnTo>
                      <a:pt x="157" y="401"/>
                    </a:lnTo>
                    <a:lnTo>
                      <a:pt x="157" y="401"/>
                    </a:lnTo>
                    <a:lnTo>
                      <a:pt x="153" y="403"/>
                    </a:lnTo>
                    <a:lnTo>
                      <a:pt x="153" y="403"/>
                    </a:lnTo>
                    <a:lnTo>
                      <a:pt x="146" y="409"/>
                    </a:lnTo>
                    <a:lnTo>
                      <a:pt x="142" y="409"/>
                    </a:lnTo>
                    <a:lnTo>
                      <a:pt x="138" y="411"/>
                    </a:lnTo>
                    <a:lnTo>
                      <a:pt x="138" y="411"/>
                    </a:lnTo>
                    <a:lnTo>
                      <a:pt x="134" y="409"/>
                    </a:lnTo>
                    <a:lnTo>
                      <a:pt x="134" y="409"/>
                    </a:lnTo>
                    <a:lnTo>
                      <a:pt x="124" y="407"/>
                    </a:lnTo>
                    <a:lnTo>
                      <a:pt x="124" y="407"/>
                    </a:lnTo>
                    <a:lnTo>
                      <a:pt x="120" y="405"/>
                    </a:lnTo>
                    <a:lnTo>
                      <a:pt x="120" y="405"/>
                    </a:lnTo>
                    <a:lnTo>
                      <a:pt x="116" y="403"/>
                    </a:lnTo>
                    <a:lnTo>
                      <a:pt x="116" y="403"/>
                    </a:lnTo>
                    <a:lnTo>
                      <a:pt x="116" y="407"/>
                    </a:lnTo>
                    <a:lnTo>
                      <a:pt x="116" y="407"/>
                    </a:lnTo>
                    <a:lnTo>
                      <a:pt x="116" y="411"/>
                    </a:lnTo>
                    <a:lnTo>
                      <a:pt x="116" y="411"/>
                    </a:lnTo>
                    <a:lnTo>
                      <a:pt x="114" y="417"/>
                    </a:lnTo>
                    <a:lnTo>
                      <a:pt x="110" y="421"/>
                    </a:lnTo>
                    <a:lnTo>
                      <a:pt x="102" y="427"/>
                    </a:lnTo>
                    <a:lnTo>
                      <a:pt x="102" y="427"/>
                    </a:lnTo>
                    <a:lnTo>
                      <a:pt x="96" y="433"/>
                    </a:lnTo>
                    <a:lnTo>
                      <a:pt x="96" y="433"/>
                    </a:lnTo>
                    <a:lnTo>
                      <a:pt x="92" y="439"/>
                    </a:lnTo>
                    <a:lnTo>
                      <a:pt x="92" y="439"/>
                    </a:lnTo>
                    <a:lnTo>
                      <a:pt x="90" y="443"/>
                    </a:lnTo>
                    <a:lnTo>
                      <a:pt x="86" y="445"/>
                    </a:lnTo>
                    <a:lnTo>
                      <a:pt x="86" y="445"/>
                    </a:lnTo>
                    <a:lnTo>
                      <a:pt x="84" y="445"/>
                    </a:lnTo>
                    <a:lnTo>
                      <a:pt x="84" y="445"/>
                    </a:lnTo>
                    <a:lnTo>
                      <a:pt x="84" y="445"/>
                    </a:lnTo>
                    <a:lnTo>
                      <a:pt x="84" y="453"/>
                    </a:lnTo>
                    <a:lnTo>
                      <a:pt x="84" y="453"/>
                    </a:lnTo>
                    <a:lnTo>
                      <a:pt x="84" y="455"/>
                    </a:lnTo>
                    <a:lnTo>
                      <a:pt x="84" y="463"/>
                    </a:lnTo>
                    <a:lnTo>
                      <a:pt x="78" y="461"/>
                    </a:lnTo>
                    <a:lnTo>
                      <a:pt x="78" y="461"/>
                    </a:lnTo>
                    <a:lnTo>
                      <a:pt x="76" y="461"/>
                    </a:lnTo>
                    <a:lnTo>
                      <a:pt x="76" y="461"/>
                    </a:lnTo>
                    <a:lnTo>
                      <a:pt x="76" y="465"/>
                    </a:lnTo>
                    <a:lnTo>
                      <a:pt x="76" y="468"/>
                    </a:lnTo>
                    <a:lnTo>
                      <a:pt x="76" y="468"/>
                    </a:lnTo>
                    <a:lnTo>
                      <a:pt x="76" y="470"/>
                    </a:lnTo>
                    <a:lnTo>
                      <a:pt x="76" y="478"/>
                    </a:lnTo>
                    <a:lnTo>
                      <a:pt x="70" y="476"/>
                    </a:lnTo>
                    <a:lnTo>
                      <a:pt x="70" y="476"/>
                    </a:lnTo>
                    <a:lnTo>
                      <a:pt x="68" y="476"/>
                    </a:lnTo>
                    <a:lnTo>
                      <a:pt x="68" y="476"/>
                    </a:lnTo>
                    <a:lnTo>
                      <a:pt x="68" y="480"/>
                    </a:lnTo>
                    <a:lnTo>
                      <a:pt x="68" y="490"/>
                    </a:lnTo>
                    <a:lnTo>
                      <a:pt x="68" y="490"/>
                    </a:lnTo>
                    <a:lnTo>
                      <a:pt x="68" y="496"/>
                    </a:lnTo>
                    <a:lnTo>
                      <a:pt x="68" y="502"/>
                    </a:lnTo>
                    <a:lnTo>
                      <a:pt x="62" y="500"/>
                    </a:lnTo>
                    <a:lnTo>
                      <a:pt x="62" y="500"/>
                    </a:lnTo>
                    <a:lnTo>
                      <a:pt x="60" y="500"/>
                    </a:lnTo>
                    <a:lnTo>
                      <a:pt x="60" y="500"/>
                    </a:lnTo>
                    <a:lnTo>
                      <a:pt x="60" y="504"/>
                    </a:lnTo>
                    <a:lnTo>
                      <a:pt x="60" y="508"/>
                    </a:lnTo>
                    <a:lnTo>
                      <a:pt x="60" y="508"/>
                    </a:lnTo>
                    <a:lnTo>
                      <a:pt x="60" y="512"/>
                    </a:lnTo>
                    <a:lnTo>
                      <a:pt x="60" y="518"/>
                    </a:lnTo>
                    <a:lnTo>
                      <a:pt x="54" y="516"/>
                    </a:lnTo>
                    <a:lnTo>
                      <a:pt x="54" y="516"/>
                    </a:lnTo>
                    <a:lnTo>
                      <a:pt x="52" y="516"/>
                    </a:lnTo>
                    <a:lnTo>
                      <a:pt x="52" y="516"/>
                    </a:lnTo>
                    <a:lnTo>
                      <a:pt x="52" y="516"/>
                    </a:lnTo>
                    <a:lnTo>
                      <a:pt x="52" y="520"/>
                    </a:lnTo>
                    <a:lnTo>
                      <a:pt x="50" y="526"/>
                    </a:lnTo>
                    <a:lnTo>
                      <a:pt x="44" y="524"/>
                    </a:lnTo>
                    <a:lnTo>
                      <a:pt x="44" y="524"/>
                    </a:lnTo>
                    <a:lnTo>
                      <a:pt x="44" y="524"/>
                    </a:lnTo>
                    <a:lnTo>
                      <a:pt x="44" y="524"/>
                    </a:lnTo>
                    <a:lnTo>
                      <a:pt x="44" y="524"/>
                    </a:lnTo>
                    <a:lnTo>
                      <a:pt x="44" y="530"/>
                    </a:lnTo>
                    <a:lnTo>
                      <a:pt x="44" y="530"/>
                    </a:lnTo>
                    <a:lnTo>
                      <a:pt x="44" y="534"/>
                    </a:lnTo>
                    <a:lnTo>
                      <a:pt x="44" y="534"/>
                    </a:lnTo>
                    <a:lnTo>
                      <a:pt x="44" y="538"/>
                    </a:lnTo>
                    <a:lnTo>
                      <a:pt x="44" y="538"/>
                    </a:lnTo>
                    <a:lnTo>
                      <a:pt x="44" y="538"/>
                    </a:lnTo>
                    <a:lnTo>
                      <a:pt x="44" y="538"/>
                    </a:lnTo>
                    <a:lnTo>
                      <a:pt x="44" y="538"/>
                    </a:lnTo>
                    <a:lnTo>
                      <a:pt x="44" y="538"/>
                    </a:lnTo>
                    <a:lnTo>
                      <a:pt x="50" y="540"/>
                    </a:lnTo>
                    <a:lnTo>
                      <a:pt x="52" y="546"/>
                    </a:lnTo>
                    <a:lnTo>
                      <a:pt x="52" y="552"/>
                    </a:lnTo>
                    <a:lnTo>
                      <a:pt x="52" y="552"/>
                    </a:lnTo>
                    <a:lnTo>
                      <a:pt x="52" y="554"/>
                    </a:lnTo>
                    <a:lnTo>
                      <a:pt x="52" y="554"/>
                    </a:lnTo>
                    <a:lnTo>
                      <a:pt x="52" y="560"/>
                    </a:lnTo>
                    <a:lnTo>
                      <a:pt x="52" y="560"/>
                    </a:lnTo>
                    <a:lnTo>
                      <a:pt x="58" y="556"/>
                    </a:lnTo>
                    <a:lnTo>
                      <a:pt x="64" y="550"/>
                    </a:lnTo>
                    <a:lnTo>
                      <a:pt x="64" y="550"/>
                    </a:lnTo>
                    <a:lnTo>
                      <a:pt x="66" y="546"/>
                    </a:lnTo>
                    <a:lnTo>
                      <a:pt x="68" y="546"/>
                    </a:lnTo>
                    <a:lnTo>
                      <a:pt x="68" y="546"/>
                    </a:lnTo>
                    <a:lnTo>
                      <a:pt x="76" y="540"/>
                    </a:lnTo>
                    <a:lnTo>
                      <a:pt x="78" y="538"/>
                    </a:lnTo>
                    <a:lnTo>
                      <a:pt x="80" y="538"/>
                    </a:lnTo>
                    <a:lnTo>
                      <a:pt x="80" y="538"/>
                    </a:lnTo>
                    <a:lnTo>
                      <a:pt x="80" y="538"/>
                    </a:lnTo>
                    <a:lnTo>
                      <a:pt x="80" y="538"/>
                    </a:lnTo>
                    <a:lnTo>
                      <a:pt x="80" y="538"/>
                    </a:lnTo>
                    <a:lnTo>
                      <a:pt x="82" y="536"/>
                    </a:lnTo>
                    <a:lnTo>
                      <a:pt x="82" y="530"/>
                    </a:lnTo>
                    <a:lnTo>
                      <a:pt x="88" y="530"/>
                    </a:lnTo>
                    <a:lnTo>
                      <a:pt x="88" y="530"/>
                    </a:lnTo>
                    <a:lnTo>
                      <a:pt x="88" y="530"/>
                    </a:lnTo>
                    <a:lnTo>
                      <a:pt x="88" y="530"/>
                    </a:lnTo>
                    <a:lnTo>
                      <a:pt x="88" y="530"/>
                    </a:lnTo>
                    <a:lnTo>
                      <a:pt x="88" y="530"/>
                    </a:lnTo>
                    <a:lnTo>
                      <a:pt x="90" y="528"/>
                    </a:lnTo>
                    <a:lnTo>
                      <a:pt x="90" y="528"/>
                    </a:lnTo>
                    <a:lnTo>
                      <a:pt x="90" y="524"/>
                    </a:lnTo>
                    <a:lnTo>
                      <a:pt x="92" y="520"/>
                    </a:lnTo>
                    <a:lnTo>
                      <a:pt x="96" y="516"/>
                    </a:lnTo>
                    <a:lnTo>
                      <a:pt x="102" y="514"/>
                    </a:lnTo>
                    <a:lnTo>
                      <a:pt x="102" y="514"/>
                    </a:lnTo>
                    <a:lnTo>
                      <a:pt x="110" y="514"/>
                    </a:lnTo>
                    <a:lnTo>
                      <a:pt x="110" y="514"/>
                    </a:lnTo>
                    <a:lnTo>
                      <a:pt x="118" y="514"/>
                    </a:lnTo>
                    <a:lnTo>
                      <a:pt x="124" y="514"/>
                    </a:lnTo>
                    <a:lnTo>
                      <a:pt x="124" y="520"/>
                    </a:lnTo>
                    <a:lnTo>
                      <a:pt x="124" y="520"/>
                    </a:lnTo>
                    <a:lnTo>
                      <a:pt x="124" y="524"/>
                    </a:lnTo>
                    <a:lnTo>
                      <a:pt x="124" y="524"/>
                    </a:lnTo>
                    <a:lnTo>
                      <a:pt x="124" y="538"/>
                    </a:lnTo>
                    <a:lnTo>
                      <a:pt x="124" y="538"/>
                    </a:lnTo>
                    <a:lnTo>
                      <a:pt x="122" y="548"/>
                    </a:lnTo>
                    <a:lnTo>
                      <a:pt x="118" y="554"/>
                    </a:lnTo>
                    <a:lnTo>
                      <a:pt x="112" y="558"/>
                    </a:lnTo>
                    <a:lnTo>
                      <a:pt x="108" y="558"/>
                    </a:lnTo>
                    <a:lnTo>
                      <a:pt x="108" y="558"/>
                    </a:lnTo>
                    <a:lnTo>
                      <a:pt x="104" y="558"/>
                    </a:lnTo>
                    <a:lnTo>
                      <a:pt x="104" y="558"/>
                    </a:lnTo>
                    <a:lnTo>
                      <a:pt x="102" y="558"/>
                    </a:lnTo>
                    <a:lnTo>
                      <a:pt x="102" y="558"/>
                    </a:lnTo>
                    <a:lnTo>
                      <a:pt x="100" y="558"/>
                    </a:lnTo>
                    <a:lnTo>
                      <a:pt x="100" y="558"/>
                    </a:lnTo>
                    <a:lnTo>
                      <a:pt x="100" y="558"/>
                    </a:lnTo>
                    <a:lnTo>
                      <a:pt x="100" y="558"/>
                    </a:lnTo>
                    <a:lnTo>
                      <a:pt x="100" y="570"/>
                    </a:lnTo>
                    <a:lnTo>
                      <a:pt x="100" y="570"/>
                    </a:lnTo>
                    <a:lnTo>
                      <a:pt x="100" y="576"/>
                    </a:lnTo>
                    <a:lnTo>
                      <a:pt x="100" y="582"/>
                    </a:lnTo>
                    <a:lnTo>
                      <a:pt x="94" y="582"/>
                    </a:lnTo>
                    <a:lnTo>
                      <a:pt x="94" y="582"/>
                    </a:lnTo>
                    <a:lnTo>
                      <a:pt x="92" y="582"/>
                    </a:lnTo>
                    <a:lnTo>
                      <a:pt x="92" y="582"/>
                    </a:lnTo>
                    <a:lnTo>
                      <a:pt x="92" y="586"/>
                    </a:lnTo>
                    <a:lnTo>
                      <a:pt x="92" y="590"/>
                    </a:lnTo>
                    <a:lnTo>
                      <a:pt x="92" y="590"/>
                    </a:lnTo>
                    <a:lnTo>
                      <a:pt x="92" y="592"/>
                    </a:lnTo>
                    <a:lnTo>
                      <a:pt x="92" y="592"/>
                    </a:lnTo>
                    <a:lnTo>
                      <a:pt x="94" y="594"/>
                    </a:lnTo>
                    <a:lnTo>
                      <a:pt x="100" y="596"/>
                    </a:lnTo>
                    <a:lnTo>
                      <a:pt x="100" y="596"/>
                    </a:lnTo>
                    <a:lnTo>
                      <a:pt x="102" y="596"/>
                    </a:lnTo>
                    <a:lnTo>
                      <a:pt x="102" y="596"/>
                    </a:lnTo>
                    <a:lnTo>
                      <a:pt x="108" y="596"/>
                    </a:lnTo>
                    <a:lnTo>
                      <a:pt x="110" y="596"/>
                    </a:lnTo>
                    <a:lnTo>
                      <a:pt x="110" y="596"/>
                    </a:lnTo>
                    <a:lnTo>
                      <a:pt x="110" y="596"/>
                    </a:lnTo>
                    <a:lnTo>
                      <a:pt x="110" y="596"/>
                    </a:lnTo>
                    <a:lnTo>
                      <a:pt x="116" y="596"/>
                    </a:lnTo>
                    <a:lnTo>
                      <a:pt x="116" y="596"/>
                    </a:lnTo>
                    <a:lnTo>
                      <a:pt x="120" y="596"/>
                    </a:lnTo>
                    <a:lnTo>
                      <a:pt x="122" y="598"/>
                    </a:lnTo>
                    <a:lnTo>
                      <a:pt x="124" y="602"/>
                    </a:lnTo>
                    <a:lnTo>
                      <a:pt x="124" y="602"/>
                    </a:lnTo>
                    <a:lnTo>
                      <a:pt x="124" y="612"/>
                    </a:lnTo>
                    <a:lnTo>
                      <a:pt x="124" y="612"/>
                    </a:lnTo>
                    <a:lnTo>
                      <a:pt x="126" y="621"/>
                    </a:lnTo>
                    <a:lnTo>
                      <a:pt x="126" y="621"/>
                    </a:lnTo>
                    <a:lnTo>
                      <a:pt x="126" y="625"/>
                    </a:lnTo>
                    <a:lnTo>
                      <a:pt x="128" y="627"/>
                    </a:lnTo>
                    <a:lnTo>
                      <a:pt x="132" y="627"/>
                    </a:lnTo>
                    <a:lnTo>
                      <a:pt x="132" y="631"/>
                    </a:lnTo>
                    <a:lnTo>
                      <a:pt x="132" y="631"/>
                    </a:lnTo>
                    <a:lnTo>
                      <a:pt x="134" y="637"/>
                    </a:lnTo>
                    <a:lnTo>
                      <a:pt x="132" y="643"/>
                    </a:lnTo>
                    <a:lnTo>
                      <a:pt x="130" y="647"/>
                    </a:lnTo>
                    <a:lnTo>
                      <a:pt x="130" y="647"/>
                    </a:lnTo>
                    <a:lnTo>
                      <a:pt x="128" y="651"/>
                    </a:lnTo>
                    <a:lnTo>
                      <a:pt x="124" y="653"/>
                    </a:lnTo>
                    <a:lnTo>
                      <a:pt x="116" y="657"/>
                    </a:lnTo>
                    <a:lnTo>
                      <a:pt x="116" y="657"/>
                    </a:lnTo>
                    <a:lnTo>
                      <a:pt x="110" y="659"/>
                    </a:lnTo>
                    <a:lnTo>
                      <a:pt x="110" y="659"/>
                    </a:lnTo>
                    <a:lnTo>
                      <a:pt x="108" y="659"/>
                    </a:lnTo>
                    <a:lnTo>
                      <a:pt x="108" y="659"/>
                    </a:lnTo>
                    <a:lnTo>
                      <a:pt x="110" y="665"/>
                    </a:lnTo>
                    <a:lnTo>
                      <a:pt x="110" y="665"/>
                    </a:lnTo>
                    <a:lnTo>
                      <a:pt x="112" y="673"/>
                    </a:lnTo>
                    <a:lnTo>
                      <a:pt x="112" y="673"/>
                    </a:lnTo>
                    <a:lnTo>
                      <a:pt x="112" y="673"/>
                    </a:lnTo>
                    <a:lnTo>
                      <a:pt x="112" y="673"/>
                    </a:lnTo>
                    <a:lnTo>
                      <a:pt x="116" y="677"/>
                    </a:lnTo>
                    <a:lnTo>
                      <a:pt x="116" y="683"/>
                    </a:lnTo>
                    <a:lnTo>
                      <a:pt x="116" y="683"/>
                    </a:lnTo>
                    <a:lnTo>
                      <a:pt x="118" y="683"/>
                    </a:lnTo>
                    <a:lnTo>
                      <a:pt x="118" y="683"/>
                    </a:lnTo>
                    <a:lnTo>
                      <a:pt x="122" y="685"/>
                    </a:lnTo>
                    <a:lnTo>
                      <a:pt x="124" y="687"/>
                    </a:lnTo>
                    <a:lnTo>
                      <a:pt x="124" y="691"/>
                    </a:lnTo>
                    <a:lnTo>
                      <a:pt x="124" y="691"/>
                    </a:lnTo>
                    <a:lnTo>
                      <a:pt x="124" y="691"/>
                    </a:lnTo>
                    <a:lnTo>
                      <a:pt x="126" y="691"/>
                    </a:lnTo>
                    <a:lnTo>
                      <a:pt x="126" y="691"/>
                    </a:lnTo>
                    <a:lnTo>
                      <a:pt x="126" y="691"/>
                    </a:lnTo>
                    <a:lnTo>
                      <a:pt x="126" y="691"/>
                    </a:lnTo>
                    <a:lnTo>
                      <a:pt x="128" y="693"/>
                    </a:lnTo>
                    <a:lnTo>
                      <a:pt x="132" y="693"/>
                    </a:lnTo>
                    <a:lnTo>
                      <a:pt x="132" y="693"/>
                    </a:lnTo>
                    <a:lnTo>
                      <a:pt x="136" y="691"/>
                    </a:lnTo>
                    <a:lnTo>
                      <a:pt x="142" y="687"/>
                    </a:lnTo>
                    <a:lnTo>
                      <a:pt x="142" y="687"/>
                    </a:lnTo>
                    <a:lnTo>
                      <a:pt x="144" y="687"/>
                    </a:lnTo>
                    <a:lnTo>
                      <a:pt x="144" y="687"/>
                    </a:lnTo>
                    <a:lnTo>
                      <a:pt x="151" y="685"/>
                    </a:lnTo>
                    <a:lnTo>
                      <a:pt x="151" y="685"/>
                    </a:lnTo>
                    <a:lnTo>
                      <a:pt x="157" y="687"/>
                    </a:lnTo>
                    <a:lnTo>
                      <a:pt x="159" y="689"/>
                    </a:lnTo>
                    <a:lnTo>
                      <a:pt x="163" y="693"/>
                    </a:lnTo>
                    <a:lnTo>
                      <a:pt x="163" y="693"/>
                    </a:lnTo>
                    <a:lnTo>
                      <a:pt x="163" y="695"/>
                    </a:lnTo>
                    <a:lnTo>
                      <a:pt x="163" y="695"/>
                    </a:lnTo>
                    <a:lnTo>
                      <a:pt x="165" y="699"/>
                    </a:lnTo>
                    <a:lnTo>
                      <a:pt x="167" y="701"/>
                    </a:lnTo>
                    <a:lnTo>
                      <a:pt x="167" y="701"/>
                    </a:lnTo>
                    <a:lnTo>
                      <a:pt x="171" y="705"/>
                    </a:lnTo>
                    <a:lnTo>
                      <a:pt x="171" y="705"/>
                    </a:lnTo>
                    <a:lnTo>
                      <a:pt x="171" y="707"/>
                    </a:lnTo>
                    <a:lnTo>
                      <a:pt x="173" y="707"/>
                    </a:lnTo>
                    <a:lnTo>
                      <a:pt x="173" y="707"/>
                    </a:lnTo>
                    <a:lnTo>
                      <a:pt x="177" y="707"/>
                    </a:lnTo>
                    <a:lnTo>
                      <a:pt x="177" y="707"/>
                    </a:lnTo>
                    <a:lnTo>
                      <a:pt x="179" y="709"/>
                    </a:lnTo>
                    <a:lnTo>
                      <a:pt x="179" y="709"/>
                    </a:lnTo>
                    <a:lnTo>
                      <a:pt x="183" y="707"/>
                    </a:lnTo>
                    <a:lnTo>
                      <a:pt x="183" y="707"/>
                    </a:lnTo>
                    <a:lnTo>
                      <a:pt x="187" y="705"/>
                    </a:lnTo>
                    <a:lnTo>
                      <a:pt x="191" y="703"/>
                    </a:lnTo>
                    <a:lnTo>
                      <a:pt x="191" y="703"/>
                    </a:lnTo>
                    <a:lnTo>
                      <a:pt x="185" y="701"/>
                    </a:lnTo>
                    <a:lnTo>
                      <a:pt x="185" y="697"/>
                    </a:lnTo>
                    <a:lnTo>
                      <a:pt x="185" y="697"/>
                    </a:lnTo>
                    <a:lnTo>
                      <a:pt x="185" y="695"/>
                    </a:lnTo>
                    <a:lnTo>
                      <a:pt x="185" y="695"/>
                    </a:lnTo>
                    <a:lnTo>
                      <a:pt x="183" y="691"/>
                    </a:lnTo>
                    <a:lnTo>
                      <a:pt x="183" y="691"/>
                    </a:lnTo>
                    <a:lnTo>
                      <a:pt x="179" y="687"/>
                    </a:lnTo>
                    <a:lnTo>
                      <a:pt x="177" y="681"/>
                    </a:lnTo>
                    <a:lnTo>
                      <a:pt x="177" y="675"/>
                    </a:lnTo>
                    <a:lnTo>
                      <a:pt x="183" y="675"/>
                    </a:lnTo>
                    <a:lnTo>
                      <a:pt x="185" y="675"/>
                    </a:lnTo>
                    <a:lnTo>
                      <a:pt x="185" y="675"/>
                    </a:lnTo>
                    <a:lnTo>
                      <a:pt x="193" y="675"/>
                    </a:lnTo>
                    <a:lnTo>
                      <a:pt x="193" y="675"/>
                    </a:lnTo>
                    <a:lnTo>
                      <a:pt x="199" y="675"/>
                    </a:lnTo>
                    <a:lnTo>
                      <a:pt x="201" y="673"/>
                    </a:lnTo>
                    <a:lnTo>
                      <a:pt x="201" y="673"/>
                    </a:lnTo>
                    <a:lnTo>
                      <a:pt x="203" y="669"/>
                    </a:lnTo>
                    <a:lnTo>
                      <a:pt x="205" y="667"/>
                    </a:lnTo>
                    <a:lnTo>
                      <a:pt x="209" y="667"/>
                    </a:lnTo>
                    <a:lnTo>
                      <a:pt x="213" y="667"/>
                    </a:lnTo>
                    <a:lnTo>
                      <a:pt x="213" y="667"/>
                    </a:lnTo>
                    <a:lnTo>
                      <a:pt x="217" y="667"/>
                    </a:lnTo>
                    <a:lnTo>
                      <a:pt x="217" y="667"/>
                    </a:lnTo>
                    <a:lnTo>
                      <a:pt x="219" y="667"/>
                    </a:lnTo>
                    <a:lnTo>
                      <a:pt x="219" y="667"/>
                    </a:lnTo>
                    <a:lnTo>
                      <a:pt x="219" y="665"/>
                    </a:lnTo>
                    <a:lnTo>
                      <a:pt x="217" y="659"/>
                    </a:lnTo>
                    <a:lnTo>
                      <a:pt x="223" y="659"/>
                    </a:lnTo>
                    <a:lnTo>
                      <a:pt x="223" y="659"/>
                    </a:lnTo>
                    <a:lnTo>
                      <a:pt x="233" y="659"/>
                    </a:lnTo>
                    <a:lnTo>
                      <a:pt x="239" y="661"/>
                    </a:lnTo>
                    <a:lnTo>
                      <a:pt x="243" y="665"/>
                    </a:lnTo>
                    <a:lnTo>
                      <a:pt x="243" y="665"/>
                    </a:lnTo>
                    <a:lnTo>
                      <a:pt x="243" y="665"/>
                    </a:lnTo>
                    <a:lnTo>
                      <a:pt x="243" y="665"/>
                    </a:lnTo>
                    <a:lnTo>
                      <a:pt x="245" y="661"/>
                    </a:lnTo>
                    <a:lnTo>
                      <a:pt x="249" y="659"/>
                    </a:lnTo>
                    <a:lnTo>
                      <a:pt x="249" y="659"/>
                    </a:lnTo>
                    <a:lnTo>
                      <a:pt x="249" y="659"/>
                    </a:lnTo>
                    <a:lnTo>
                      <a:pt x="253" y="659"/>
                    </a:lnTo>
                    <a:lnTo>
                      <a:pt x="253" y="659"/>
                    </a:lnTo>
                    <a:lnTo>
                      <a:pt x="259" y="659"/>
                    </a:lnTo>
                    <a:lnTo>
                      <a:pt x="259" y="659"/>
                    </a:lnTo>
                    <a:lnTo>
                      <a:pt x="271" y="663"/>
                    </a:lnTo>
                    <a:lnTo>
                      <a:pt x="271" y="663"/>
                    </a:lnTo>
                    <a:lnTo>
                      <a:pt x="281" y="669"/>
                    </a:lnTo>
                    <a:lnTo>
                      <a:pt x="281" y="669"/>
                    </a:lnTo>
                    <a:lnTo>
                      <a:pt x="293" y="675"/>
                    </a:lnTo>
                    <a:lnTo>
                      <a:pt x="293" y="675"/>
                    </a:lnTo>
                    <a:lnTo>
                      <a:pt x="299" y="677"/>
                    </a:lnTo>
                    <a:lnTo>
                      <a:pt x="305" y="677"/>
                    </a:lnTo>
                    <a:lnTo>
                      <a:pt x="305" y="677"/>
                    </a:lnTo>
                    <a:lnTo>
                      <a:pt x="318" y="675"/>
                    </a:lnTo>
                    <a:lnTo>
                      <a:pt x="328" y="673"/>
                    </a:lnTo>
                    <a:lnTo>
                      <a:pt x="324" y="683"/>
                    </a:lnTo>
                    <a:lnTo>
                      <a:pt x="324" y="683"/>
                    </a:lnTo>
                    <a:lnTo>
                      <a:pt x="326" y="685"/>
                    </a:lnTo>
                    <a:lnTo>
                      <a:pt x="328" y="687"/>
                    </a:lnTo>
                    <a:lnTo>
                      <a:pt x="334" y="691"/>
                    </a:lnTo>
                    <a:lnTo>
                      <a:pt x="334" y="691"/>
                    </a:lnTo>
                    <a:lnTo>
                      <a:pt x="338" y="693"/>
                    </a:lnTo>
                    <a:lnTo>
                      <a:pt x="338" y="693"/>
                    </a:lnTo>
                    <a:lnTo>
                      <a:pt x="338" y="693"/>
                    </a:lnTo>
                    <a:lnTo>
                      <a:pt x="338" y="693"/>
                    </a:lnTo>
                    <a:lnTo>
                      <a:pt x="338" y="691"/>
                    </a:lnTo>
                    <a:lnTo>
                      <a:pt x="338" y="691"/>
                    </a:lnTo>
                    <a:lnTo>
                      <a:pt x="338" y="689"/>
                    </a:lnTo>
                    <a:lnTo>
                      <a:pt x="338" y="689"/>
                    </a:lnTo>
                    <a:lnTo>
                      <a:pt x="340" y="685"/>
                    </a:lnTo>
                    <a:lnTo>
                      <a:pt x="346" y="683"/>
                    </a:lnTo>
                    <a:lnTo>
                      <a:pt x="358" y="683"/>
                    </a:lnTo>
                    <a:lnTo>
                      <a:pt x="358" y="689"/>
                    </a:lnTo>
                    <a:lnTo>
                      <a:pt x="358" y="689"/>
                    </a:lnTo>
                    <a:lnTo>
                      <a:pt x="358" y="691"/>
                    </a:lnTo>
                    <a:lnTo>
                      <a:pt x="358" y="691"/>
                    </a:lnTo>
                    <a:lnTo>
                      <a:pt x="358" y="691"/>
                    </a:lnTo>
                    <a:lnTo>
                      <a:pt x="358" y="691"/>
                    </a:lnTo>
                    <a:lnTo>
                      <a:pt x="360" y="691"/>
                    </a:lnTo>
                    <a:lnTo>
                      <a:pt x="372" y="693"/>
                    </a:lnTo>
                    <a:lnTo>
                      <a:pt x="364" y="701"/>
                    </a:lnTo>
                    <a:lnTo>
                      <a:pt x="364" y="701"/>
                    </a:lnTo>
                    <a:lnTo>
                      <a:pt x="358" y="707"/>
                    </a:lnTo>
                    <a:lnTo>
                      <a:pt x="358" y="707"/>
                    </a:lnTo>
                    <a:lnTo>
                      <a:pt x="366" y="707"/>
                    </a:lnTo>
                    <a:lnTo>
                      <a:pt x="372" y="707"/>
                    </a:lnTo>
                    <a:lnTo>
                      <a:pt x="372" y="707"/>
                    </a:lnTo>
                    <a:lnTo>
                      <a:pt x="384" y="707"/>
                    </a:lnTo>
                    <a:lnTo>
                      <a:pt x="384" y="707"/>
                    </a:lnTo>
                    <a:lnTo>
                      <a:pt x="390" y="709"/>
                    </a:lnTo>
                    <a:lnTo>
                      <a:pt x="392" y="711"/>
                    </a:lnTo>
                    <a:lnTo>
                      <a:pt x="396" y="715"/>
                    </a:lnTo>
                    <a:lnTo>
                      <a:pt x="396" y="715"/>
                    </a:lnTo>
                    <a:lnTo>
                      <a:pt x="398" y="719"/>
                    </a:lnTo>
                    <a:lnTo>
                      <a:pt x="398" y="723"/>
                    </a:lnTo>
                    <a:lnTo>
                      <a:pt x="398" y="723"/>
                    </a:lnTo>
                    <a:lnTo>
                      <a:pt x="398" y="723"/>
                    </a:lnTo>
                    <a:lnTo>
                      <a:pt x="398" y="723"/>
                    </a:lnTo>
                    <a:lnTo>
                      <a:pt x="400" y="723"/>
                    </a:lnTo>
                    <a:lnTo>
                      <a:pt x="400" y="723"/>
                    </a:lnTo>
                    <a:lnTo>
                      <a:pt x="404" y="725"/>
                    </a:lnTo>
                    <a:lnTo>
                      <a:pt x="406" y="727"/>
                    </a:lnTo>
                    <a:lnTo>
                      <a:pt x="408" y="733"/>
                    </a:lnTo>
                    <a:lnTo>
                      <a:pt x="408" y="733"/>
                    </a:lnTo>
                    <a:lnTo>
                      <a:pt x="408" y="735"/>
                    </a:lnTo>
                    <a:lnTo>
                      <a:pt x="408" y="735"/>
                    </a:lnTo>
                    <a:lnTo>
                      <a:pt x="412" y="739"/>
                    </a:lnTo>
                    <a:lnTo>
                      <a:pt x="412" y="739"/>
                    </a:lnTo>
                    <a:lnTo>
                      <a:pt x="418" y="741"/>
                    </a:lnTo>
                    <a:lnTo>
                      <a:pt x="424" y="741"/>
                    </a:lnTo>
                    <a:lnTo>
                      <a:pt x="424" y="741"/>
                    </a:lnTo>
                    <a:lnTo>
                      <a:pt x="432" y="741"/>
                    </a:lnTo>
                    <a:lnTo>
                      <a:pt x="438" y="739"/>
                    </a:lnTo>
                    <a:lnTo>
                      <a:pt x="438" y="745"/>
                    </a:lnTo>
                    <a:lnTo>
                      <a:pt x="438" y="745"/>
                    </a:lnTo>
                    <a:lnTo>
                      <a:pt x="440" y="747"/>
                    </a:lnTo>
                    <a:lnTo>
                      <a:pt x="444" y="747"/>
                    </a:lnTo>
                    <a:lnTo>
                      <a:pt x="452" y="749"/>
                    </a:lnTo>
                    <a:lnTo>
                      <a:pt x="456" y="749"/>
                    </a:lnTo>
                    <a:lnTo>
                      <a:pt x="456" y="749"/>
                    </a:lnTo>
                    <a:lnTo>
                      <a:pt x="458" y="749"/>
                    </a:lnTo>
                    <a:lnTo>
                      <a:pt x="461" y="751"/>
                    </a:lnTo>
                    <a:lnTo>
                      <a:pt x="465" y="755"/>
                    </a:lnTo>
                    <a:lnTo>
                      <a:pt x="465" y="755"/>
                    </a:lnTo>
                    <a:lnTo>
                      <a:pt x="469" y="759"/>
                    </a:lnTo>
                    <a:lnTo>
                      <a:pt x="469" y="759"/>
                    </a:lnTo>
                    <a:lnTo>
                      <a:pt x="475" y="763"/>
                    </a:lnTo>
                    <a:lnTo>
                      <a:pt x="475" y="763"/>
                    </a:lnTo>
                    <a:lnTo>
                      <a:pt x="479" y="767"/>
                    </a:lnTo>
                    <a:lnTo>
                      <a:pt x="479" y="767"/>
                    </a:lnTo>
                    <a:lnTo>
                      <a:pt x="485" y="770"/>
                    </a:lnTo>
                    <a:lnTo>
                      <a:pt x="491" y="776"/>
                    </a:lnTo>
                    <a:lnTo>
                      <a:pt x="491" y="776"/>
                    </a:lnTo>
                    <a:lnTo>
                      <a:pt x="495" y="784"/>
                    </a:lnTo>
                    <a:lnTo>
                      <a:pt x="495" y="784"/>
                    </a:lnTo>
                    <a:lnTo>
                      <a:pt x="495" y="786"/>
                    </a:lnTo>
                    <a:lnTo>
                      <a:pt x="495" y="786"/>
                    </a:lnTo>
                    <a:lnTo>
                      <a:pt x="495" y="788"/>
                    </a:lnTo>
                    <a:lnTo>
                      <a:pt x="495" y="788"/>
                    </a:lnTo>
                    <a:lnTo>
                      <a:pt x="495" y="790"/>
                    </a:lnTo>
                    <a:lnTo>
                      <a:pt x="495" y="790"/>
                    </a:lnTo>
                    <a:lnTo>
                      <a:pt x="501" y="792"/>
                    </a:lnTo>
                    <a:lnTo>
                      <a:pt x="505" y="800"/>
                    </a:lnTo>
                    <a:lnTo>
                      <a:pt x="505" y="800"/>
                    </a:lnTo>
                    <a:lnTo>
                      <a:pt x="509" y="804"/>
                    </a:lnTo>
                    <a:lnTo>
                      <a:pt x="509" y="804"/>
                    </a:lnTo>
                    <a:lnTo>
                      <a:pt x="509" y="804"/>
                    </a:lnTo>
                    <a:lnTo>
                      <a:pt x="511" y="804"/>
                    </a:lnTo>
                    <a:lnTo>
                      <a:pt x="511" y="804"/>
                    </a:lnTo>
                    <a:lnTo>
                      <a:pt x="513" y="804"/>
                    </a:lnTo>
                    <a:lnTo>
                      <a:pt x="515" y="804"/>
                    </a:lnTo>
                    <a:lnTo>
                      <a:pt x="517" y="804"/>
                    </a:lnTo>
                    <a:lnTo>
                      <a:pt x="517" y="804"/>
                    </a:lnTo>
                    <a:lnTo>
                      <a:pt x="521" y="808"/>
                    </a:lnTo>
                    <a:lnTo>
                      <a:pt x="521" y="808"/>
                    </a:lnTo>
                    <a:lnTo>
                      <a:pt x="529" y="812"/>
                    </a:lnTo>
                    <a:lnTo>
                      <a:pt x="537" y="820"/>
                    </a:lnTo>
                    <a:lnTo>
                      <a:pt x="537" y="820"/>
                    </a:lnTo>
                    <a:lnTo>
                      <a:pt x="541" y="828"/>
                    </a:lnTo>
                    <a:lnTo>
                      <a:pt x="543" y="834"/>
                    </a:lnTo>
                    <a:lnTo>
                      <a:pt x="543" y="834"/>
                    </a:lnTo>
                    <a:lnTo>
                      <a:pt x="543" y="840"/>
                    </a:lnTo>
                    <a:lnTo>
                      <a:pt x="543" y="840"/>
                    </a:lnTo>
                    <a:lnTo>
                      <a:pt x="543" y="842"/>
                    </a:lnTo>
                    <a:lnTo>
                      <a:pt x="541" y="846"/>
                    </a:lnTo>
                    <a:lnTo>
                      <a:pt x="541" y="846"/>
                    </a:lnTo>
                    <a:lnTo>
                      <a:pt x="539" y="846"/>
                    </a:lnTo>
                    <a:lnTo>
                      <a:pt x="537" y="848"/>
                    </a:lnTo>
                    <a:lnTo>
                      <a:pt x="537" y="848"/>
                    </a:lnTo>
                    <a:lnTo>
                      <a:pt x="535" y="848"/>
                    </a:lnTo>
                    <a:lnTo>
                      <a:pt x="517" y="848"/>
                    </a:lnTo>
                    <a:lnTo>
                      <a:pt x="517" y="848"/>
                    </a:lnTo>
                    <a:lnTo>
                      <a:pt x="517" y="850"/>
                    </a:lnTo>
                    <a:lnTo>
                      <a:pt x="517" y="850"/>
                    </a:lnTo>
                    <a:lnTo>
                      <a:pt x="515" y="854"/>
                    </a:lnTo>
                    <a:lnTo>
                      <a:pt x="511" y="854"/>
                    </a:lnTo>
                    <a:lnTo>
                      <a:pt x="507" y="856"/>
                    </a:lnTo>
                    <a:lnTo>
                      <a:pt x="505" y="856"/>
                    </a:lnTo>
                    <a:lnTo>
                      <a:pt x="505" y="856"/>
                    </a:lnTo>
                    <a:lnTo>
                      <a:pt x="503" y="856"/>
                    </a:lnTo>
                    <a:lnTo>
                      <a:pt x="503" y="856"/>
                    </a:lnTo>
                    <a:lnTo>
                      <a:pt x="501" y="856"/>
                    </a:lnTo>
                    <a:lnTo>
                      <a:pt x="501" y="856"/>
                    </a:lnTo>
                    <a:lnTo>
                      <a:pt x="503" y="858"/>
                    </a:lnTo>
                    <a:lnTo>
                      <a:pt x="503" y="858"/>
                    </a:lnTo>
                    <a:lnTo>
                      <a:pt x="505" y="860"/>
                    </a:lnTo>
                    <a:lnTo>
                      <a:pt x="505" y="860"/>
                    </a:lnTo>
                    <a:lnTo>
                      <a:pt x="513" y="862"/>
                    </a:lnTo>
                    <a:lnTo>
                      <a:pt x="513" y="862"/>
                    </a:lnTo>
                    <a:lnTo>
                      <a:pt x="517" y="862"/>
                    </a:lnTo>
                    <a:lnTo>
                      <a:pt x="521" y="860"/>
                    </a:lnTo>
                    <a:lnTo>
                      <a:pt x="521" y="860"/>
                    </a:lnTo>
                    <a:lnTo>
                      <a:pt x="529" y="860"/>
                    </a:lnTo>
                    <a:lnTo>
                      <a:pt x="539" y="860"/>
                    </a:lnTo>
                    <a:lnTo>
                      <a:pt x="567" y="860"/>
                    </a:lnTo>
                    <a:lnTo>
                      <a:pt x="567" y="860"/>
                    </a:lnTo>
                    <a:lnTo>
                      <a:pt x="567" y="860"/>
                    </a:lnTo>
                    <a:lnTo>
                      <a:pt x="567" y="860"/>
                    </a:lnTo>
                    <a:lnTo>
                      <a:pt x="569" y="860"/>
                    </a:lnTo>
                    <a:lnTo>
                      <a:pt x="569" y="860"/>
                    </a:lnTo>
                    <a:lnTo>
                      <a:pt x="573" y="862"/>
                    </a:lnTo>
                    <a:lnTo>
                      <a:pt x="575" y="866"/>
                    </a:lnTo>
                    <a:lnTo>
                      <a:pt x="575" y="866"/>
                    </a:lnTo>
                    <a:lnTo>
                      <a:pt x="575" y="870"/>
                    </a:lnTo>
                    <a:lnTo>
                      <a:pt x="577" y="870"/>
                    </a:lnTo>
                    <a:lnTo>
                      <a:pt x="577" y="870"/>
                    </a:lnTo>
                    <a:lnTo>
                      <a:pt x="577" y="870"/>
                    </a:lnTo>
                    <a:lnTo>
                      <a:pt x="579" y="870"/>
                    </a:lnTo>
                    <a:lnTo>
                      <a:pt x="581" y="872"/>
                    </a:lnTo>
                    <a:lnTo>
                      <a:pt x="583" y="874"/>
                    </a:lnTo>
                    <a:lnTo>
                      <a:pt x="583" y="874"/>
                    </a:lnTo>
                    <a:lnTo>
                      <a:pt x="585" y="874"/>
                    </a:lnTo>
                    <a:lnTo>
                      <a:pt x="585" y="874"/>
                    </a:lnTo>
                    <a:lnTo>
                      <a:pt x="587" y="876"/>
                    </a:lnTo>
                    <a:lnTo>
                      <a:pt x="587" y="876"/>
                    </a:lnTo>
                    <a:lnTo>
                      <a:pt x="595" y="876"/>
                    </a:lnTo>
                    <a:lnTo>
                      <a:pt x="595" y="876"/>
                    </a:lnTo>
                    <a:lnTo>
                      <a:pt x="601" y="876"/>
                    </a:lnTo>
                    <a:lnTo>
                      <a:pt x="601" y="876"/>
                    </a:lnTo>
                    <a:lnTo>
                      <a:pt x="605" y="878"/>
                    </a:lnTo>
                    <a:lnTo>
                      <a:pt x="607" y="880"/>
                    </a:lnTo>
                    <a:lnTo>
                      <a:pt x="609" y="886"/>
                    </a:lnTo>
                    <a:lnTo>
                      <a:pt x="609" y="886"/>
                    </a:lnTo>
                    <a:lnTo>
                      <a:pt x="611" y="886"/>
                    </a:lnTo>
                    <a:lnTo>
                      <a:pt x="618" y="886"/>
                    </a:lnTo>
                    <a:lnTo>
                      <a:pt x="618" y="886"/>
                    </a:lnTo>
                    <a:lnTo>
                      <a:pt x="622" y="884"/>
                    </a:lnTo>
                    <a:lnTo>
                      <a:pt x="622" y="884"/>
                    </a:lnTo>
                    <a:lnTo>
                      <a:pt x="632" y="884"/>
                    </a:lnTo>
                    <a:lnTo>
                      <a:pt x="632" y="884"/>
                    </a:lnTo>
                    <a:lnTo>
                      <a:pt x="642" y="886"/>
                    </a:lnTo>
                    <a:lnTo>
                      <a:pt x="646" y="886"/>
                    </a:lnTo>
                    <a:lnTo>
                      <a:pt x="648" y="890"/>
                    </a:lnTo>
                    <a:lnTo>
                      <a:pt x="648" y="890"/>
                    </a:lnTo>
                    <a:lnTo>
                      <a:pt x="650" y="892"/>
                    </a:lnTo>
                    <a:lnTo>
                      <a:pt x="652" y="892"/>
                    </a:lnTo>
                    <a:lnTo>
                      <a:pt x="652" y="892"/>
                    </a:lnTo>
                    <a:lnTo>
                      <a:pt x="660" y="894"/>
                    </a:lnTo>
                    <a:lnTo>
                      <a:pt x="660" y="894"/>
                    </a:lnTo>
                    <a:lnTo>
                      <a:pt x="668" y="892"/>
                    </a:lnTo>
                    <a:lnTo>
                      <a:pt x="670" y="892"/>
                    </a:lnTo>
                    <a:lnTo>
                      <a:pt x="670" y="892"/>
                    </a:lnTo>
                    <a:lnTo>
                      <a:pt x="674" y="894"/>
                    </a:lnTo>
                    <a:lnTo>
                      <a:pt x="674" y="894"/>
                    </a:lnTo>
                    <a:lnTo>
                      <a:pt x="678" y="894"/>
                    </a:lnTo>
                    <a:lnTo>
                      <a:pt x="678" y="894"/>
                    </a:lnTo>
                    <a:lnTo>
                      <a:pt x="680" y="894"/>
                    </a:lnTo>
                    <a:lnTo>
                      <a:pt x="680" y="894"/>
                    </a:lnTo>
                    <a:lnTo>
                      <a:pt x="682" y="894"/>
                    </a:lnTo>
                    <a:lnTo>
                      <a:pt x="682" y="894"/>
                    </a:lnTo>
                    <a:lnTo>
                      <a:pt x="686" y="894"/>
                    </a:lnTo>
                    <a:lnTo>
                      <a:pt x="688" y="898"/>
                    </a:lnTo>
                    <a:lnTo>
                      <a:pt x="688" y="898"/>
                    </a:lnTo>
                    <a:lnTo>
                      <a:pt x="690" y="902"/>
                    </a:lnTo>
                    <a:lnTo>
                      <a:pt x="690" y="902"/>
                    </a:lnTo>
                    <a:lnTo>
                      <a:pt x="694" y="906"/>
                    </a:lnTo>
                    <a:lnTo>
                      <a:pt x="700" y="910"/>
                    </a:lnTo>
                    <a:lnTo>
                      <a:pt x="704" y="910"/>
                    </a:lnTo>
                    <a:lnTo>
                      <a:pt x="704" y="910"/>
                    </a:lnTo>
                    <a:lnTo>
                      <a:pt x="708" y="910"/>
                    </a:lnTo>
                    <a:lnTo>
                      <a:pt x="710" y="912"/>
                    </a:lnTo>
                    <a:lnTo>
                      <a:pt x="712" y="914"/>
                    </a:lnTo>
                    <a:lnTo>
                      <a:pt x="712" y="914"/>
                    </a:lnTo>
                    <a:lnTo>
                      <a:pt x="712" y="916"/>
                    </a:lnTo>
                    <a:lnTo>
                      <a:pt x="712" y="916"/>
                    </a:lnTo>
                    <a:lnTo>
                      <a:pt x="716" y="919"/>
                    </a:lnTo>
                    <a:lnTo>
                      <a:pt x="716" y="919"/>
                    </a:lnTo>
                    <a:lnTo>
                      <a:pt x="718" y="921"/>
                    </a:lnTo>
                    <a:lnTo>
                      <a:pt x="722" y="923"/>
                    </a:lnTo>
                    <a:lnTo>
                      <a:pt x="734" y="925"/>
                    </a:lnTo>
                    <a:lnTo>
                      <a:pt x="734" y="925"/>
                    </a:lnTo>
                    <a:lnTo>
                      <a:pt x="742" y="925"/>
                    </a:lnTo>
                    <a:lnTo>
                      <a:pt x="742" y="925"/>
                    </a:lnTo>
                    <a:lnTo>
                      <a:pt x="748" y="925"/>
                    </a:lnTo>
                    <a:lnTo>
                      <a:pt x="754" y="925"/>
                    </a:lnTo>
                    <a:lnTo>
                      <a:pt x="752" y="931"/>
                    </a:lnTo>
                    <a:lnTo>
                      <a:pt x="752" y="931"/>
                    </a:lnTo>
                    <a:lnTo>
                      <a:pt x="752" y="933"/>
                    </a:lnTo>
                    <a:lnTo>
                      <a:pt x="752" y="933"/>
                    </a:lnTo>
                    <a:lnTo>
                      <a:pt x="752" y="933"/>
                    </a:lnTo>
                    <a:lnTo>
                      <a:pt x="752" y="933"/>
                    </a:lnTo>
                    <a:lnTo>
                      <a:pt x="756" y="933"/>
                    </a:lnTo>
                    <a:lnTo>
                      <a:pt x="760" y="933"/>
                    </a:lnTo>
                    <a:lnTo>
                      <a:pt x="760" y="969"/>
                    </a:lnTo>
                    <a:lnTo>
                      <a:pt x="754" y="967"/>
                    </a:lnTo>
                    <a:lnTo>
                      <a:pt x="754" y="967"/>
                    </a:lnTo>
                    <a:lnTo>
                      <a:pt x="754" y="967"/>
                    </a:lnTo>
                    <a:lnTo>
                      <a:pt x="754" y="967"/>
                    </a:lnTo>
                    <a:lnTo>
                      <a:pt x="754" y="967"/>
                    </a:lnTo>
                    <a:lnTo>
                      <a:pt x="754" y="969"/>
                    </a:lnTo>
                    <a:lnTo>
                      <a:pt x="754" y="969"/>
                    </a:lnTo>
                    <a:lnTo>
                      <a:pt x="752" y="981"/>
                    </a:lnTo>
                    <a:lnTo>
                      <a:pt x="752" y="981"/>
                    </a:lnTo>
                    <a:lnTo>
                      <a:pt x="756" y="981"/>
                    </a:lnTo>
                    <a:lnTo>
                      <a:pt x="760" y="981"/>
                    </a:lnTo>
                    <a:lnTo>
                      <a:pt x="760" y="987"/>
                    </a:lnTo>
                    <a:lnTo>
                      <a:pt x="760" y="987"/>
                    </a:lnTo>
                    <a:lnTo>
                      <a:pt x="762" y="989"/>
                    </a:lnTo>
                    <a:lnTo>
                      <a:pt x="762" y="989"/>
                    </a:lnTo>
                    <a:lnTo>
                      <a:pt x="760" y="995"/>
                    </a:lnTo>
                    <a:lnTo>
                      <a:pt x="760" y="997"/>
                    </a:lnTo>
                    <a:lnTo>
                      <a:pt x="756" y="1001"/>
                    </a:lnTo>
                    <a:lnTo>
                      <a:pt x="756" y="1001"/>
                    </a:lnTo>
                    <a:lnTo>
                      <a:pt x="752" y="1003"/>
                    </a:lnTo>
                    <a:lnTo>
                      <a:pt x="752" y="1003"/>
                    </a:lnTo>
                    <a:lnTo>
                      <a:pt x="742" y="1011"/>
                    </a:lnTo>
                    <a:lnTo>
                      <a:pt x="732" y="1021"/>
                    </a:lnTo>
                    <a:lnTo>
                      <a:pt x="732" y="1021"/>
                    </a:lnTo>
                    <a:lnTo>
                      <a:pt x="728" y="1029"/>
                    </a:lnTo>
                    <a:lnTo>
                      <a:pt x="728" y="1029"/>
                    </a:lnTo>
                    <a:lnTo>
                      <a:pt x="724" y="1033"/>
                    </a:lnTo>
                    <a:lnTo>
                      <a:pt x="722" y="1033"/>
                    </a:lnTo>
                    <a:lnTo>
                      <a:pt x="722" y="1033"/>
                    </a:lnTo>
                    <a:lnTo>
                      <a:pt x="720" y="1033"/>
                    </a:lnTo>
                    <a:lnTo>
                      <a:pt x="720" y="1033"/>
                    </a:lnTo>
                    <a:lnTo>
                      <a:pt x="720" y="1033"/>
                    </a:lnTo>
                    <a:lnTo>
                      <a:pt x="720" y="1033"/>
                    </a:lnTo>
                    <a:lnTo>
                      <a:pt x="720" y="1033"/>
                    </a:lnTo>
                    <a:lnTo>
                      <a:pt x="720" y="1035"/>
                    </a:lnTo>
                    <a:lnTo>
                      <a:pt x="722" y="1041"/>
                    </a:lnTo>
                    <a:lnTo>
                      <a:pt x="716" y="1041"/>
                    </a:lnTo>
                    <a:lnTo>
                      <a:pt x="716" y="1041"/>
                    </a:lnTo>
                    <a:lnTo>
                      <a:pt x="714" y="1041"/>
                    </a:lnTo>
                    <a:lnTo>
                      <a:pt x="714" y="1045"/>
                    </a:lnTo>
                    <a:lnTo>
                      <a:pt x="714" y="1045"/>
                    </a:lnTo>
                    <a:lnTo>
                      <a:pt x="714" y="1047"/>
                    </a:lnTo>
                    <a:lnTo>
                      <a:pt x="714" y="1047"/>
                    </a:lnTo>
                    <a:lnTo>
                      <a:pt x="712" y="1051"/>
                    </a:lnTo>
                    <a:lnTo>
                      <a:pt x="712" y="1051"/>
                    </a:lnTo>
                    <a:lnTo>
                      <a:pt x="710" y="1055"/>
                    </a:lnTo>
                    <a:lnTo>
                      <a:pt x="708" y="1057"/>
                    </a:lnTo>
                    <a:lnTo>
                      <a:pt x="704" y="1057"/>
                    </a:lnTo>
                    <a:lnTo>
                      <a:pt x="704" y="1057"/>
                    </a:lnTo>
                    <a:lnTo>
                      <a:pt x="700" y="1057"/>
                    </a:lnTo>
                    <a:lnTo>
                      <a:pt x="700" y="1057"/>
                    </a:lnTo>
                    <a:lnTo>
                      <a:pt x="698" y="1057"/>
                    </a:lnTo>
                    <a:lnTo>
                      <a:pt x="688" y="1057"/>
                    </a:lnTo>
                    <a:lnTo>
                      <a:pt x="688" y="1057"/>
                    </a:lnTo>
                    <a:lnTo>
                      <a:pt x="688" y="1057"/>
                    </a:lnTo>
                    <a:lnTo>
                      <a:pt x="688" y="1061"/>
                    </a:lnTo>
                    <a:lnTo>
                      <a:pt x="688" y="1061"/>
                    </a:lnTo>
                    <a:lnTo>
                      <a:pt x="688" y="1070"/>
                    </a:lnTo>
                    <a:lnTo>
                      <a:pt x="688" y="1070"/>
                    </a:lnTo>
                    <a:lnTo>
                      <a:pt x="690" y="1070"/>
                    </a:lnTo>
                    <a:lnTo>
                      <a:pt x="696" y="1070"/>
                    </a:lnTo>
                    <a:lnTo>
                      <a:pt x="696" y="1074"/>
                    </a:lnTo>
                    <a:lnTo>
                      <a:pt x="696" y="1108"/>
                    </a:lnTo>
                    <a:lnTo>
                      <a:pt x="696" y="1108"/>
                    </a:lnTo>
                    <a:lnTo>
                      <a:pt x="696" y="1120"/>
                    </a:lnTo>
                    <a:lnTo>
                      <a:pt x="696" y="1120"/>
                    </a:lnTo>
                    <a:lnTo>
                      <a:pt x="696" y="1150"/>
                    </a:lnTo>
                    <a:lnTo>
                      <a:pt x="696" y="1150"/>
                    </a:lnTo>
                    <a:lnTo>
                      <a:pt x="696" y="1152"/>
                    </a:lnTo>
                    <a:lnTo>
                      <a:pt x="694" y="1156"/>
                    </a:lnTo>
                    <a:lnTo>
                      <a:pt x="690" y="1160"/>
                    </a:lnTo>
                    <a:lnTo>
                      <a:pt x="684" y="1162"/>
                    </a:lnTo>
                    <a:lnTo>
                      <a:pt x="684" y="1162"/>
                    </a:lnTo>
                    <a:lnTo>
                      <a:pt x="678" y="1162"/>
                    </a:lnTo>
                    <a:lnTo>
                      <a:pt x="676" y="1166"/>
                    </a:lnTo>
                    <a:lnTo>
                      <a:pt x="676" y="1166"/>
                    </a:lnTo>
                    <a:lnTo>
                      <a:pt x="672" y="1172"/>
                    </a:lnTo>
                    <a:lnTo>
                      <a:pt x="670" y="1178"/>
                    </a:lnTo>
                    <a:lnTo>
                      <a:pt x="670" y="1178"/>
                    </a:lnTo>
                    <a:lnTo>
                      <a:pt x="664" y="1188"/>
                    </a:lnTo>
                    <a:lnTo>
                      <a:pt x="664" y="1188"/>
                    </a:lnTo>
                    <a:lnTo>
                      <a:pt x="662" y="1192"/>
                    </a:lnTo>
                    <a:lnTo>
                      <a:pt x="656" y="1194"/>
                    </a:lnTo>
                    <a:lnTo>
                      <a:pt x="654" y="1194"/>
                    </a:lnTo>
                    <a:lnTo>
                      <a:pt x="654" y="1194"/>
                    </a:lnTo>
                    <a:lnTo>
                      <a:pt x="650" y="1194"/>
                    </a:lnTo>
                    <a:lnTo>
                      <a:pt x="650" y="1194"/>
                    </a:lnTo>
                    <a:lnTo>
                      <a:pt x="648" y="1196"/>
                    </a:lnTo>
                    <a:lnTo>
                      <a:pt x="648" y="1196"/>
                    </a:lnTo>
                    <a:lnTo>
                      <a:pt x="642" y="1200"/>
                    </a:lnTo>
                    <a:lnTo>
                      <a:pt x="642" y="1200"/>
                    </a:lnTo>
                    <a:lnTo>
                      <a:pt x="634" y="1202"/>
                    </a:lnTo>
                    <a:lnTo>
                      <a:pt x="634" y="1202"/>
                    </a:lnTo>
                    <a:lnTo>
                      <a:pt x="632" y="1202"/>
                    </a:lnTo>
                    <a:lnTo>
                      <a:pt x="632" y="1202"/>
                    </a:lnTo>
                    <a:lnTo>
                      <a:pt x="632" y="1210"/>
                    </a:lnTo>
                    <a:lnTo>
                      <a:pt x="632" y="1210"/>
                    </a:lnTo>
                    <a:lnTo>
                      <a:pt x="632" y="1212"/>
                    </a:lnTo>
                    <a:lnTo>
                      <a:pt x="632" y="1220"/>
                    </a:lnTo>
                    <a:lnTo>
                      <a:pt x="624" y="1218"/>
                    </a:lnTo>
                    <a:lnTo>
                      <a:pt x="624" y="1218"/>
                    </a:lnTo>
                    <a:lnTo>
                      <a:pt x="624" y="1218"/>
                    </a:lnTo>
                    <a:lnTo>
                      <a:pt x="624" y="1218"/>
                    </a:lnTo>
                    <a:lnTo>
                      <a:pt x="624" y="1218"/>
                    </a:lnTo>
                    <a:lnTo>
                      <a:pt x="624" y="1218"/>
                    </a:lnTo>
                    <a:lnTo>
                      <a:pt x="624" y="1218"/>
                    </a:lnTo>
                    <a:lnTo>
                      <a:pt x="624" y="1218"/>
                    </a:lnTo>
                    <a:lnTo>
                      <a:pt x="624" y="1220"/>
                    </a:lnTo>
                    <a:lnTo>
                      <a:pt x="624" y="1220"/>
                    </a:lnTo>
                    <a:lnTo>
                      <a:pt x="622" y="1223"/>
                    </a:lnTo>
                    <a:lnTo>
                      <a:pt x="616" y="1225"/>
                    </a:lnTo>
                    <a:lnTo>
                      <a:pt x="609" y="1225"/>
                    </a:lnTo>
                    <a:lnTo>
                      <a:pt x="609" y="1225"/>
                    </a:lnTo>
                    <a:lnTo>
                      <a:pt x="599" y="1225"/>
                    </a:lnTo>
                    <a:lnTo>
                      <a:pt x="599" y="1225"/>
                    </a:lnTo>
                    <a:lnTo>
                      <a:pt x="591" y="1225"/>
                    </a:lnTo>
                    <a:lnTo>
                      <a:pt x="591" y="1225"/>
                    </a:lnTo>
                    <a:lnTo>
                      <a:pt x="579" y="1225"/>
                    </a:lnTo>
                    <a:lnTo>
                      <a:pt x="579" y="1225"/>
                    </a:lnTo>
                    <a:lnTo>
                      <a:pt x="575" y="1227"/>
                    </a:lnTo>
                    <a:lnTo>
                      <a:pt x="571" y="1231"/>
                    </a:lnTo>
                    <a:lnTo>
                      <a:pt x="567" y="1235"/>
                    </a:lnTo>
                    <a:lnTo>
                      <a:pt x="567" y="1237"/>
                    </a:lnTo>
                    <a:lnTo>
                      <a:pt x="567" y="1237"/>
                    </a:lnTo>
                    <a:lnTo>
                      <a:pt x="565" y="1241"/>
                    </a:lnTo>
                    <a:lnTo>
                      <a:pt x="561" y="1247"/>
                    </a:lnTo>
                    <a:lnTo>
                      <a:pt x="561" y="1247"/>
                    </a:lnTo>
                    <a:lnTo>
                      <a:pt x="559" y="1253"/>
                    </a:lnTo>
                    <a:lnTo>
                      <a:pt x="559" y="1259"/>
                    </a:lnTo>
                    <a:lnTo>
                      <a:pt x="553" y="1257"/>
                    </a:lnTo>
                    <a:lnTo>
                      <a:pt x="553" y="1257"/>
                    </a:lnTo>
                    <a:lnTo>
                      <a:pt x="551" y="1257"/>
                    </a:lnTo>
                    <a:lnTo>
                      <a:pt x="551" y="1257"/>
                    </a:lnTo>
                    <a:lnTo>
                      <a:pt x="551" y="1261"/>
                    </a:lnTo>
                    <a:lnTo>
                      <a:pt x="551" y="1309"/>
                    </a:lnTo>
                    <a:lnTo>
                      <a:pt x="551" y="1309"/>
                    </a:lnTo>
                    <a:lnTo>
                      <a:pt x="551" y="1317"/>
                    </a:lnTo>
                    <a:lnTo>
                      <a:pt x="549" y="1325"/>
                    </a:lnTo>
                    <a:lnTo>
                      <a:pt x="549" y="1325"/>
                    </a:lnTo>
                    <a:lnTo>
                      <a:pt x="545" y="1331"/>
                    </a:lnTo>
                    <a:lnTo>
                      <a:pt x="539" y="1337"/>
                    </a:lnTo>
                    <a:lnTo>
                      <a:pt x="529" y="1343"/>
                    </a:lnTo>
                    <a:lnTo>
                      <a:pt x="527" y="1345"/>
                    </a:lnTo>
                    <a:lnTo>
                      <a:pt x="527" y="1345"/>
                    </a:lnTo>
                    <a:lnTo>
                      <a:pt x="521" y="1347"/>
                    </a:lnTo>
                    <a:lnTo>
                      <a:pt x="521" y="1347"/>
                    </a:lnTo>
                    <a:lnTo>
                      <a:pt x="519" y="1347"/>
                    </a:lnTo>
                    <a:lnTo>
                      <a:pt x="519" y="1347"/>
                    </a:lnTo>
                    <a:lnTo>
                      <a:pt x="519" y="1347"/>
                    </a:lnTo>
                    <a:lnTo>
                      <a:pt x="519" y="1347"/>
                    </a:lnTo>
                    <a:lnTo>
                      <a:pt x="519" y="1361"/>
                    </a:lnTo>
                    <a:lnTo>
                      <a:pt x="519" y="1361"/>
                    </a:lnTo>
                    <a:lnTo>
                      <a:pt x="519" y="1365"/>
                    </a:lnTo>
                    <a:lnTo>
                      <a:pt x="519" y="1372"/>
                    </a:lnTo>
                    <a:lnTo>
                      <a:pt x="513" y="1371"/>
                    </a:lnTo>
                    <a:lnTo>
                      <a:pt x="513" y="1371"/>
                    </a:lnTo>
                    <a:lnTo>
                      <a:pt x="511" y="1371"/>
                    </a:lnTo>
                    <a:lnTo>
                      <a:pt x="511" y="1371"/>
                    </a:lnTo>
                    <a:lnTo>
                      <a:pt x="511" y="1371"/>
                    </a:lnTo>
                    <a:lnTo>
                      <a:pt x="511" y="1371"/>
                    </a:lnTo>
                    <a:lnTo>
                      <a:pt x="511" y="1374"/>
                    </a:lnTo>
                    <a:lnTo>
                      <a:pt x="511" y="1378"/>
                    </a:lnTo>
                    <a:lnTo>
                      <a:pt x="479" y="1378"/>
                    </a:lnTo>
                    <a:lnTo>
                      <a:pt x="479" y="1378"/>
                    </a:lnTo>
                    <a:lnTo>
                      <a:pt x="479" y="1382"/>
                    </a:lnTo>
                    <a:lnTo>
                      <a:pt x="479" y="1382"/>
                    </a:lnTo>
                    <a:lnTo>
                      <a:pt x="481" y="1384"/>
                    </a:lnTo>
                    <a:lnTo>
                      <a:pt x="485" y="1384"/>
                    </a:lnTo>
                    <a:lnTo>
                      <a:pt x="485" y="1384"/>
                    </a:lnTo>
                    <a:lnTo>
                      <a:pt x="489" y="1384"/>
                    </a:lnTo>
                    <a:lnTo>
                      <a:pt x="495" y="1384"/>
                    </a:lnTo>
                    <a:lnTo>
                      <a:pt x="495" y="1388"/>
                    </a:lnTo>
                    <a:lnTo>
                      <a:pt x="495" y="1388"/>
                    </a:lnTo>
                    <a:lnTo>
                      <a:pt x="495" y="1392"/>
                    </a:lnTo>
                    <a:lnTo>
                      <a:pt x="497" y="1398"/>
                    </a:lnTo>
                    <a:lnTo>
                      <a:pt x="497" y="1398"/>
                    </a:lnTo>
                    <a:lnTo>
                      <a:pt x="503" y="1406"/>
                    </a:lnTo>
                    <a:lnTo>
                      <a:pt x="503" y="1412"/>
                    </a:lnTo>
                    <a:lnTo>
                      <a:pt x="501" y="1418"/>
                    </a:lnTo>
                    <a:lnTo>
                      <a:pt x="501" y="1418"/>
                    </a:lnTo>
                    <a:lnTo>
                      <a:pt x="499" y="1422"/>
                    </a:lnTo>
                    <a:lnTo>
                      <a:pt x="495" y="1424"/>
                    </a:lnTo>
                    <a:lnTo>
                      <a:pt x="491" y="1426"/>
                    </a:lnTo>
                    <a:lnTo>
                      <a:pt x="485" y="1428"/>
                    </a:lnTo>
                    <a:lnTo>
                      <a:pt x="485" y="1428"/>
                    </a:lnTo>
                    <a:lnTo>
                      <a:pt x="483" y="1428"/>
                    </a:lnTo>
                    <a:lnTo>
                      <a:pt x="483" y="1428"/>
                    </a:lnTo>
                    <a:lnTo>
                      <a:pt x="481" y="1428"/>
                    </a:lnTo>
                    <a:lnTo>
                      <a:pt x="481" y="1428"/>
                    </a:lnTo>
                    <a:lnTo>
                      <a:pt x="479" y="1428"/>
                    </a:lnTo>
                    <a:lnTo>
                      <a:pt x="479" y="1428"/>
                    </a:lnTo>
                    <a:lnTo>
                      <a:pt x="479" y="1430"/>
                    </a:lnTo>
                    <a:lnTo>
                      <a:pt x="477" y="1438"/>
                    </a:lnTo>
                    <a:lnTo>
                      <a:pt x="471" y="1434"/>
                    </a:lnTo>
                    <a:lnTo>
                      <a:pt x="471" y="1434"/>
                    </a:lnTo>
                    <a:lnTo>
                      <a:pt x="467" y="1434"/>
                    </a:lnTo>
                    <a:lnTo>
                      <a:pt x="461" y="1432"/>
                    </a:lnTo>
                    <a:lnTo>
                      <a:pt x="461" y="1432"/>
                    </a:lnTo>
                    <a:lnTo>
                      <a:pt x="458" y="1432"/>
                    </a:lnTo>
                    <a:lnTo>
                      <a:pt x="458" y="1432"/>
                    </a:lnTo>
                    <a:lnTo>
                      <a:pt x="456" y="1436"/>
                    </a:lnTo>
                    <a:lnTo>
                      <a:pt x="456" y="1440"/>
                    </a:lnTo>
                    <a:lnTo>
                      <a:pt x="456" y="1442"/>
                    </a:lnTo>
                    <a:lnTo>
                      <a:pt x="456" y="1442"/>
                    </a:lnTo>
                    <a:lnTo>
                      <a:pt x="452" y="1452"/>
                    </a:lnTo>
                    <a:lnTo>
                      <a:pt x="450" y="1456"/>
                    </a:lnTo>
                    <a:lnTo>
                      <a:pt x="444" y="1458"/>
                    </a:lnTo>
                    <a:lnTo>
                      <a:pt x="444" y="1458"/>
                    </a:lnTo>
                    <a:lnTo>
                      <a:pt x="440" y="1460"/>
                    </a:lnTo>
                    <a:lnTo>
                      <a:pt x="440" y="1460"/>
                    </a:lnTo>
                    <a:lnTo>
                      <a:pt x="438" y="1460"/>
                    </a:lnTo>
                    <a:lnTo>
                      <a:pt x="438" y="1460"/>
                    </a:lnTo>
                    <a:lnTo>
                      <a:pt x="438" y="1462"/>
                    </a:lnTo>
                    <a:lnTo>
                      <a:pt x="438" y="1462"/>
                    </a:lnTo>
                    <a:lnTo>
                      <a:pt x="440" y="1464"/>
                    </a:lnTo>
                    <a:lnTo>
                      <a:pt x="440" y="1464"/>
                    </a:lnTo>
                    <a:lnTo>
                      <a:pt x="442" y="1466"/>
                    </a:lnTo>
                    <a:lnTo>
                      <a:pt x="446" y="1466"/>
                    </a:lnTo>
                    <a:lnTo>
                      <a:pt x="446" y="1470"/>
                    </a:lnTo>
                    <a:lnTo>
                      <a:pt x="446" y="1470"/>
                    </a:lnTo>
                    <a:lnTo>
                      <a:pt x="448" y="1472"/>
                    </a:lnTo>
                    <a:lnTo>
                      <a:pt x="448" y="1472"/>
                    </a:lnTo>
                    <a:lnTo>
                      <a:pt x="450" y="1476"/>
                    </a:lnTo>
                    <a:lnTo>
                      <a:pt x="450" y="1476"/>
                    </a:lnTo>
                    <a:lnTo>
                      <a:pt x="454" y="1482"/>
                    </a:lnTo>
                    <a:lnTo>
                      <a:pt x="454" y="1488"/>
                    </a:lnTo>
                    <a:lnTo>
                      <a:pt x="454" y="1488"/>
                    </a:lnTo>
                    <a:lnTo>
                      <a:pt x="454" y="1496"/>
                    </a:lnTo>
                    <a:lnTo>
                      <a:pt x="454" y="1496"/>
                    </a:lnTo>
                    <a:lnTo>
                      <a:pt x="454" y="1512"/>
                    </a:lnTo>
                    <a:lnTo>
                      <a:pt x="454" y="1512"/>
                    </a:lnTo>
                    <a:lnTo>
                      <a:pt x="456" y="1514"/>
                    </a:lnTo>
                    <a:lnTo>
                      <a:pt x="456" y="1514"/>
                    </a:lnTo>
                    <a:lnTo>
                      <a:pt x="460" y="1514"/>
                    </a:lnTo>
                    <a:lnTo>
                      <a:pt x="461" y="1516"/>
                    </a:lnTo>
                    <a:lnTo>
                      <a:pt x="461" y="1516"/>
                    </a:lnTo>
                    <a:lnTo>
                      <a:pt x="463" y="1520"/>
                    </a:lnTo>
                    <a:lnTo>
                      <a:pt x="461" y="1522"/>
                    </a:lnTo>
                    <a:lnTo>
                      <a:pt x="461" y="1522"/>
                    </a:lnTo>
                    <a:lnTo>
                      <a:pt x="461" y="1522"/>
                    </a:lnTo>
                    <a:lnTo>
                      <a:pt x="461" y="1535"/>
                    </a:lnTo>
                    <a:lnTo>
                      <a:pt x="461" y="1535"/>
                    </a:lnTo>
                    <a:lnTo>
                      <a:pt x="461" y="1535"/>
                    </a:lnTo>
                    <a:lnTo>
                      <a:pt x="461" y="1537"/>
                    </a:lnTo>
                    <a:lnTo>
                      <a:pt x="461" y="1537"/>
                    </a:lnTo>
                    <a:lnTo>
                      <a:pt x="465" y="1537"/>
                    </a:lnTo>
                    <a:lnTo>
                      <a:pt x="465" y="1537"/>
                    </a:lnTo>
                    <a:lnTo>
                      <a:pt x="471" y="1539"/>
                    </a:lnTo>
                    <a:lnTo>
                      <a:pt x="475" y="1543"/>
                    </a:lnTo>
                    <a:lnTo>
                      <a:pt x="475" y="1543"/>
                    </a:lnTo>
                    <a:lnTo>
                      <a:pt x="477" y="1547"/>
                    </a:lnTo>
                    <a:lnTo>
                      <a:pt x="479" y="1553"/>
                    </a:lnTo>
                    <a:lnTo>
                      <a:pt x="479" y="1553"/>
                    </a:lnTo>
                    <a:lnTo>
                      <a:pt x="479" y="1559"/>
                    </a:lnTo>
                    <a:lnTo>
                      <a:pt x="477" y="1563"/>
                    </a:lnTo>
                    <a:lnTo>
                      <a:pt x="473" y="1563"/>
                    </a:lnTo>
                    <a:lnTo>
                      <a:pt x="473" y="1563"/>
                    </a:lnTo>
                    <a:lnTo>
                      <a:pt x="471" y="1563"/>
                    </a:lnTo>
                    <a:lnTo>
                      <a:pt x="471" y="1563"/>
                    </a:lnTo>
                    <a:lnTo>
                      <a:pt x="469" y="1565"/>
                    </a:lnTo>
                    <a:lnTo>
                      <a:pt x="469" y="1565"/>
                    </a:lnTo>
                    <a:lnTo>
                      <a:pt x="469" y="1565"/>
                    </a:lnTo>
                    <a:lnTo>
                      <a:pt x="469" y="1565"/>
                    </a:lnTo>
                    <a:lnTo>
                      <a:pt x="471" y="1569"/>
                    </a:lnTo>
                    <a:lnTo>
                      <a:pt x="471" y="1569"/>
                    </a:lnTo>
                    <a:lnTo>
                      <a:pt x="477" y="1577"/>
                    </a:lnTo>
                    <a:lnTo>
                      <a:pt x="477" y="1577"/>
                    </a:lnTo>
                    <a:lnTo>
                      <a:pt x="477" y="1581"/>
                    </a:lnTo>
                    <a:lnTo>
                      <a:pt x="477" y="1585"/>
                    </a:lnTo>
                    <a:lnTo>
                      <a:pt x="477" y="1585"/>
                    </a:lnTo>
                    <a:lnTo>
                      <a:pt x="475" y="1587"/>
                    </a:lnTo>
                    <a:lnTo>
                      <a:pt x="471" y="1587"/>
                    </a:lnTo>
                    <a:lnTo>
                      <a:pt x="465" y="1589"/>
                    </a:lnTo>
                    <a:lnTo>
                      <a:pt x="465" y="15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828708" rtl="0"/>
                <a:endParaRPr lang="en-US" sz="2702" kern="1200">
                  <a:solidFill>
                    <a:srgbClr val="102C5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5638">
                <a:extLst>
                  <a:ext uri="{FF2B5EF4-FFF2-40B4-BE49-F238E27FC236}">
                    <a16:creationId xmlns:a16="http://schemas.microsoft.com/office/drawing/2014/main" id="{AEDD0329-C5E4-995E-53CE-B37890558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7661" y="2916789"/>
                <a:ext cx="194194" cy="133100"/>
              </a:xfrm>
              <a:custGeom>
                <a:avLst/>
                <a:gdLst>
                  <a:gd name="T0" fmla="*/ 8 w 179"/>
                  <a:gd name="T1" fmla="*/ 10 h 123"/>
                  <a:gd name="T2" fmla="*/ 8 w 179"/>
                  <a:gd name="T3" fmla="*/ 16 h 123"/>
                  <a:gd name="T4" fmla="*/ 12 w 179"/>
                  <a:gd name="T5" fmla="*/ 20 h 123"/>
                  <a:gd name="T6" fmla="*/ 18 w 179"/>
                  <a:gd name="T7" fmla="*/ 24 h 123"/>
                  <a:gd name="T8" fmla="*/ 22 w 179"/>
                  <a:gd name="T9" fmla="*/ 28 h 123"/>
                  <a:gd name="T10" fmla="*/ 24 w 179"/>
                  <a:gd name="T11" fmla="*/ 42 h 123"/>
                  <a:gd name="T12" fmla="*/ 26 w 179"/>
                  <a:gd name="T13" fmla="*/ 52 h 123"/>
                  <a:gd name="T14" fmla="*/ 24 w 179"/>
                  <a:gd name="T15" fmla="*/ 64 h 123"/>
                  <a:gd name="T16" fmla="*/ 20 w 179"/>
                  <a:gd name="T17" fmla="*/ 66 h 123"/>
                  <a:gd name="T18" fmla="*/ 18 w 179"/>
                  <a:gd name="T19" fmla="*/ 66 h 123"/>
                  <a:gd name="T20" fmla="*/ 16 w 179"/>
                  <a:gd name="T21" fmla="*/ 68 h 123"/>
                  <a:gd name="T22" fmla="*/ 14 w 179"/>
                  <a:gd name="T23" fmla="*/ 72 h 123"/>
                  <a:gd name="T24" fmla="*/ 0 w 179"/>
                  <a:gd name="T25" fmla="*/ 81 h 123"/>
                  <a:gd name="T26" fmla="*/ 0 w 179"/>
                  <a:gd name="T27" fmla="*/ 95 h 123"/>
                  <a:gd name="T28" fmla="*/ 0 w 179"/>
                  <a:gd name="T29" fmla="*/ 97 h 123"/>
                  <a:gd name="T30" fmla="*/ 2 w 179"/>
                  <a:gd name="T31" fmla="*/ 99 h 123"/>
                  <a:gd name="T32" fmla="*/ 8 w 179"/>
                  <a:gd name="T33" fmla="*/ 105 h 123"/>
                  <a:gd name="T34" fmla="*/ 24 w 179"/>
                  <a:gd name="T35" fmla="*/ 123 h 123"/>
                  <a:gd name="T36" fmla="*/ 52 w 179"/>
                  <a:gd name="T37" fmla="*/ 123 h 123"/>
                  <a:gd name="T38" fmla="*/ 62 w 179"/>
                  <a:gd name="T39" fmla="*/ 121 h 123"/>
                  <a:gd name="T40" fmla="*/ 64 w 179"/>
                  <a:gd name="T41" fmla="*/ 117 h 123"/>
                  <a:gd name="T42" fmla="*/ 68 w 179"/>
                  <a:gd name="T43" fmla="*/ 103 h 123"/>
                  <a:gd name="T44" fmla="*/ 72 w 179"/>
                  <a:gd name="T45" fmla="*/ 99 h 123"/>
                  <a:gd name="T46" fmla="*/ 72 w 179"/>
                  <a:gd name="T47" fmla="*/ 99 h 123"/>
                  <a:gd name="T48" fmla="*/ 74 w 179"/>
                  <a:gd name="T49" fmla="*/ 97 h 123"/>
                  <a:gd name="T50" fmla="*/ 74 w 179"/>
                  <a:gd name="T51" fmla="*/ 93 h 123"/>
                  <a:gd name="T52" fmla="*/ 82 w 179"/>
                  <a:gd name="T53" fmla="*/ 89 h 123"/>
                  <a:gd name="T54" fmla="*/ 91 w 179"/>
                  <a:gd name="T55" fmla="*/ 89 h 123"/>
                  <a:gd name="T56" fmla="*/ 103 w 179"/>
                  <a:gd name="T57" fmla="*/ 89 h 123"/>
                  <a:gd name="T58" fmla="*/ 105 w 179"/>
                  <a:gd name="T59" fmla="*/ 89 h 123"/>
                  <a:gd name="T60" fmla="*/ 107 w 179"/>
                  <a:gd name="T61" fmla="*/ 85 h 123"/>
                  <a:gd name="T62" fmla="*/ 111 w 179"/>
                  <a:gd name="T63" fmla="*/ 81 h 123"/>
                  <a:gd name="T64" fmla="*/ 117 w 179"/>
                  <a:gd name="T65" fmla="*/ 81 h 123"/>
                  <a:gd name="T66" fmla="*/ 121 w 179"/>
                  <a:gd name="T67" fmla="*/ 81 h 123"/>
                  <a:gd name="T68" fmla="*/ 123 w 179"/>
                  <a:gd name="T69" fmla="*/ 79 h 123"/>
                  <a:gd name="T70" fmla="*/ 133 w 179"/>
                  <a:gd name="T71" fmla="*/ 68 h 123"/>
                  <a:gd name="T72" fmla="*/ 139 w 179"/>
                  <a:gd name="T73" fmla="*/ 66 h 123"/>
                  <a:gd name="T74" fmla="*/ 143 w 179"/>
                  <a:gd name="T75" fmla="*/ 66 h 123"/>
                  <a:gd name="T76" fmla="*/ 149 w 179"/>
                  <a:gd name="T77" fmla="*/ 66 h 123"/>
                  <a:gd name="T78" fmla="*/ 153 w 179"/>
                  <a:gd name="T79" fmla="*/ 64 h 123"/>
                  <a:gd name="T80" fmla="*/ 155 w 179"/>
                  <a:gd name="T81" fmla="*/ 60 h 123"/>
                  <a:gd name="T82" fmla="*/ 161 w 179"/>
                  <a:gd name="T83" fmla="*/ 58 h 123"/>
                  <a:gd name="T84" fmla="*/ 165 w 179"/>
                  <a:gd name="T85" fmla="*/ 58 h 123"/>
                  <a:gd name="T86" fmla="*/ 167 w 179"/>
                  <a:gd name="T87" fmla="*/ 54 h 123"/>
                  <a:gd name="T88" fmla="*/ 163 w 179"/>
                  <a:gd name="T89" fmla="*/ 46 h 123"/>
                  <a:gd name="T90" fmla="*/ 161 w 179"/>
                  <a:gd name="T91" fmla="*/ 40 h 123"/>
                  <a:gd name="T92" fmla="*/ 163 w 179"/>
                  <a:gd name="T93" fmla="*/ 32 h 123"/>
                  <a:gd name="T94" fmla="*/ 171 w 179"/>
                  <a:gd name="T95" fmla="*/ 22 h 123"/>
                  <a:gd name="T96" fmla="*/ 177 w 179"/>
                  <a:gd name="T97" fmla="*/ 18 h 123"/>
                  <a:gd name="T98" fmla="*/ 177 w 179"/>
                  <a:gd name="T99" fmla="*/ 18 h 123"/>
                  <a:gd name="T100" fmla="*/ 177 w 179"/>
                  <a:gd name="T101" fmla="*/ 10 h 123"/>
                  <a:gd name="T102" fmla="*/ 177 w 179"/>
                  <a:gd name="T103" fmla="*/ 6 h 123"/>
                  <a:gd name="T104" fmla="*/ 179 w 179"/>
                  <a:gd name="T105" fmla="*/ 2 h 123"/>
                  <a:gd name="T106" fmla="*/ 175 w 179"/>
                  <a:gd name="T107" fmla="*/ 2 h 123"/>
                  <a:gd name="T108" fmla="*/ 165 w 179"/>
                  <a:gd name="T109" fmla="*/ 0 h 123"/>
                  <a:gd name="T110" fmla="*/ 145 w 179"/>
                  <a:gd name="T111" fmla="*/ 0 h 123"/>
                  <a:gd name="T112" fmla="*/ 78 w 179"/>
                  <a:gd name="T113" fmla="*/ 4 h 123"/>
                  <a:gd name="T114" fmla="*/ 8 w 179"/>
                  <a:gd name="T115" fmla="*/ 10 h 123"/>
                  <a:gd name="T116" fmla="*/ 16 w 179"/>
                  <a:gd name="T117" fmla="*/ 10 h 123"/>
                  <a:gd name="T118" fmla="*/ 34 w 179"/>
                  <a:gd name="T119" fmla="*/ 10 h 123"/>
                  <a:gd name="T120" fmla="*/ 8 w 179"/>
                  <a:gd name="T121" fmla="*/ 1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9" h="123">
                    <a:moveTo>
                      <a:pt x="8" y="10"/>
                    </a:moveTo>
                    <a:lnTo>
                      <a:pt x="8" y="10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18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2" y="28"/>
                    </a:lnTo>
                    <a:lnTo>
                      <a:pt x="24" y="3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6" y="52"/>
                    </a:lnTo>
                    <a:lnTo>
                      <a:pt x="24" y="64"/>
                    </a:lnTo>
                    <a:lnTo>
                      <a:pt x="24" y="64"/>
                    </a:lnTo>
                    <a:lnTo>
                      <a:pt x="22" y="66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18" y="6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4" y="72"/>
                    </a:lnTo>
                    <a:lnTo>
                      <a:pt x="14" y="72"/>
                    </a:lnTo>
                    <a:lnTo>
                      <a:pt x="8" y="79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8" y="105"/>
                    </a:lnTo>
                    <a:lnTo>
                      <a:pt x="8" y="105"/>
                    </a:lnTo>
                    <a:lnTo>
                      <a:pt x="24" y="123"/>
                    </a:lnTo>
                    <a:lnTo>
                      <a:pt x="24" y="123"/>
                    </a:lnTo>
                    <a:lnTo>
                      <a:pt x="52" y="123"/>
                    </a:lnTo>
                    <a:lnTo>
                      <a:pt x="52" y="123"/>
                    </a:lnTo>
                    <a:lnTo>
                      <a:pt x="60" y="123"/>
                    </a:lnTo>
                    <a:lnTo>
                      <a:pt x="62" y="121"/>
                    </a:lnTo>
                    <a:lnTo>
                      <a:pt x="64" y="117"/>
                    </a:lnTo>
                    <a:lnTo>
                      <a:pt x="64" y="117"/>
                    </a:lnTo>
                    <a:lnTo>
                      <a:pt x="68" y="103"/>
                    </a:lnTo>
                    <a:lnTo>
                      <a:pt x="68" y="103"/>
                    </a:lnTo>
                    <a:lnTo>
                      <a:pt x="68" y="101"/>
                    </a:lnTo>
                    <a:lnTo>
                      <a:pt x="72" y="99"/>
                    </a:lnTo>
                    <a:lnTo>
                      <a:pt x="72" y="99"/>
                    </a:lnTo>
                    <a:lnTo>
                      <a:pt x="72" y="99"/>
                    </a:lnTo>
                    <a:lnTo>
                      <a:pt x="74" y="97"/>
                    </a:lnTo>
                    <a:lnTo>
                      <a:pt x="74" y="97"/>
                    </a:lnTo>
                    <a:lnTo>
                      <a:pt x="74" y="93"/>
                    </a:lnTo>
                    <a:lnTo>
                      <a:pt x="74" y="93"/>
                    </a:lnTo>
                    <a:lnTo>
                      <a:pt x="78" y="91"/>
                    </a:lnTo>
                    <a:lnTo>
                      <a:pt x="82" y="89"/>
                    </a:lnTo>
                    <a:lnTo>
                      <a:pt x="91" y="89"/>
                    </a:lnTo>
                    <a:lnTo>
                      <a:pt x="91" y="89"/>
                    </a:lnTo>
                    <a:lnTo>
                      <a:pt x="103" y="89"/>
                    </a:lnTo>
                    <a:lnTo>
                      <a:pt x="103" y="89"/>
                    </a:lnTo>
                    <a:lnTo>
                      <a:pt x="105" y="89"/>
                    </a:lnTo>
                    <a:lnTo>
                      <a:pt x="105" y="89"/>
                    </a:lnTo>
                    <a:lnTo>
                      <a:pt x="107" y="85"/>
                    </a:lnTo>
                    <a:lnTo>
                      <a:pt x="107" y="85"/>
                    </a:lnTo>
                    <a:lnTo>
                      <a:pt x="109" y="83"/>
                    </a:lnTo>
                    <a:lnTo>
                      <a:pt x="111" y="81"/>
                    </a:lnTo>
                    <a:lnTo>
                      <a:pt x="111" y="81"/>
                    </a:lnTo>
                    <a:lnTo>
                      <a:pt x="117" y="81"/>
                    </a:lnTo>
                    <a:lnTo>
                      <a:pt x="117" y="81"/>
                    </a:lnTo>
                    <a:lnTo>
                      <a:pt x="121" y="81"/>
                    </a:lnTo>
                    <a:lnTo>
                      <a:pt x="123" y="79"/>
                    </a:lnTo>
                    <a:lnTo>
                      <a:pt x="123" y="79"/>
                    </a:lnTo>
                    <a:lnTo>
                      <a:pt x="127" y="74"/>
                    </a:lnTo>
                    <a:lnTo>
                      <a:pt x="133" y="68"/>
                    </a:lnTo>
                    <a:lnTo>
                      <a:pt x="133" y="68"/>
                    </a:lnTo>
                    <a:lnTo>
                      <a:pt x="139" y="66"/>
                    </a:lnTo>
                    <a:lnTo>
                      <a:pt x="143" y="66"/>
                    </a:lnTo>
                    <a:lnTo>
                      <a:pt x="143" y="66"/>
                    </a:lnTo>
                    <a:lnTo>
                      <a:pt x="149" y="66"/>
                    </a:lnTo>
                    <a:lnTo>
                      <a:pt x="149" y="66"/>
                    </a:lnTo>
                    <a:lnTo>
                      <a:pt x="153" y="66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0"/>
                    </a:lnTo>
                    <a:lnTo>
                      <a:pt x="157" y="58"/>
                    </a:lnTo>
                    <a:lnTo>
                      <a:pt x="161" y="58"/>
                    </a:lnTo>
                    <a:lnTo>
                      <a:pt x="161" y="58"/>
                    </a:lnTo>
                    <a:lnTo>
                      <a:pt x="165" y="58"/>
                    </a:lnTo>
                    <a:lnTo>
                      <a:pt x="167" y="56"/>
                    </a:lnTo>
                    <a:lnTo>
                      <a:pt x="167" y="54"/>
                    </a:lnTo>
                    <a:lnTo>
                      <a:pt x="167" y="54"/>
                    </a:lnTo>
                    <a:lnTo>
                      <a:pt x="163" y="46"/>
                    </a:lnTo>
                    <a:lnTo>
                      <a:pt x="163" y="46"/>
                    </a:lnTo>
                    <a:lnTo>
                      <a:pt x="161" y="40"/>
                    </a:lnTo>
                    <a:lnTo>
                      <a:pt x="163" y="32"/>
                    </a:lnTo>
                    <a:lnTo>
                      <a:pt x="163" y="32"/>
                    </a:lnTo>
                    <a:lnTo>
                      <a:pt x="167" y="26"/>
                    </a:lnTo>
                    <a:lnTo>
                      <a:pt x="171" y="22"/>
                    </a:lnTo>
                    <a:lnTo>
                      <a:pt x="171" y="22"/>
                    </a:lnTo>
                    <a:lnTo>
                      <a:pt x="177" y="18"/>
                    </a:lnTo>
                    <a:lnTo>
                      <a:pt x="177" y="18"/>
                    </a:lnTo>
                    <a:lnTo>
                      <a:pt x="177" y="18"/>
                    </a:lnTo>
                    <a:lnTo>
                      <a:pt x="179" y="14"/>
                    </a:lnTo>
                    <a:lnTo>
                      <a:pt x="177" y="10"/>
                    </a:lnTo>
                    <a:lnTo>
                      <a:pt x="177" y="10"/>
                    </a:lnTo>
                    <a:lnTo>
                      <a:pt x="177" y="6"/>
                    </a:lnTo>
                    <a:lnTo>
                      <a:pt x="177" y="6"/>
                    </a:lnTo>
                    <a:lnTo>
                      <a:pt x="179" y="2"/>
                    </a:lnTo>
                    <a:lnTo>
                      <a:pt x="175" y="2"/>
                    </a:lnTo>
                    <a:lnTo>
                      <a:pt x="175" y="2"/>
                    </a:lnTo>
                    <a:lnTo>
                      <a:pt x="165" y="0"/>
                    </a:lnTo>
                    <a:lnTo>
                      <a:pt x="165" y="0"/>
                    </a:lnTo>
                    <a:lnTo>
                      <a:pt x="145" y="0"/>
                    </a:lnTo>
                    <a:lnTo>
                      <a:pt x="145" y="0"/>
                    </a:lnTo>
                    <a:lnTo>
                      <a:pt x="111" y="2"/>
                    </a:lnTo>
                    <a:lnTo>
                      <a:pt x="78" y="4"/>
                    </a:lnTo>
                    <a:lnTo>
                      <a:pt x="44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6" y="10"/>
                    </a:lnTo>
                    <a:lnTo>
                      <a:pt x="30" y="10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8" y="10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828708" rtl="0"/>
                <a:endParaRPr lang="en-US" sz="2702" kern="1200">
                  <a:solidFill>
                    <a:srgbClr val="102C5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8DCCBFAF-9B49-7E6F-47D0-00A49F9D4375}"/>
              </a:ext>
            </a:extLst>
          </p:cNvPr>
          <p:cNvSpPr/>
          <p:nvPr/>
        </p:nvSpPr>
        <p:spPr>
          <a:xfrm>
            <a:off x="1482577" y="4298759"/>
            <a:ext cx="8478174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102C51"/>
                </a:solidFill>
                <a:latin typeface="Formular" panose="02000000000000000000" pitchFamily="2" charset="0"/>
                <a:cs typeface="+mn-ea"/>
              </a:rPr>
              <a:t>Сопровождение валютных контрактов в рамках ТП Старт </a:t>
            </a:r>
            <a:r>
              <a:rPr lang="ru-RU" sz="2000" dirty="0" err="1" smtClean="0">
                <a:solidFill>
                  <a:srgbClr val="102C51"/>
                </a:solidFill>
                <a:latin typeface="Formular" panose="02000000000000000000" pitchFamily="2" charset="0"/>
                <a:cs typeface="+mn-ea"/>
              </a:rPr>
              <a:t>Вэд</a:t>
            </a:r>
            <a:endParaRPr lang="ru-RU" sz="2000" dirty="0">
              <a:solidFill>
                <a:srgbClr val="102C51"/>
              </a:solidFill>
              <a:latin typeface="Formular" panose="02000000000000000000" pitchFamily="2" charset="0"/>
              <a:cs typeface="+mn-ea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123314" y="3019025"/>
            <a:ext cx="3911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102C51"/>
                </a:solidFill>
                <a:latin typeface="Formular" panose="02000000000000000000" pitchFamily="2" charset="0"/>
                <a:cs typeface="+mn-ea"/>
              </a:rPr>
              <a:t>Расчеты ВЭД </a:t>
            </a:r>
            <a:r>
              <a:rPr lang="ru-RU" sz="2400" dirty="0">
                <a:solidFill>
                  <a:srgbClr val="C00000"/>
                </a:solidFill>
                <a:latin typeface="Formular" panose="02000000000000000000" pitchFamily="2" charset="0"/>
                <a:cs typeface="+mn-ea"/>
              </a:rPr>
              <a:t>без перевода контрактов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46407" y="1421870"/>
            <a:ext cx="42403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>
                <a:solidFill>
                  <a:srgbClr val="102C51"/>
                </a:solidFill>
                <a:latin typeface="Formular" panose="02000000000000000000" pitchFamily="2" charset="0"/>
                <a:cs typeface="+mn-ea"/>
              </a:rPr>
              <a:t>Постановка </a:t>
            </a:r>
            <a:r>
              <a:rPr lang="ru-RU" sz="2400" dirty="0">
                <a:solidFill>
                  <a:srgbClr val="102C51"/>
                </a:solidFill>
                <a:latin typeface="Formular" panose="02000000000000000000" pitchFamily="2" charset="0"/>
                <a:cs typeface="+mn-ea"/>
              </a:rPr>
              <a:t>контракта - </a:t>
            </a:r>
            <a:r>
              <a:rPr lang="ru-RU" sz="2400" dirty="0">
                <a:solidFill>
                  <a:srgbClr val="C00000"/>
                </a:solidFill>
                <a:latin typeface="Formular" panose="02000000000000000000" pitchFamily="2" charset="0"/>
                <a:cs typeface="+mn-ea"/>
              </a:rPr>
              <a:t>бесплатно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8123314" y="1422320"/>
            <a:ext cx="3990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Formular" panose="02000000000000000000" pitchFamily="2" charset="0"/>
                <a:cs typeface="+mn-ea"/>
              </a:rPr>
              <a:t>Персональный</a:t>
            </a:r>
            <a:r>
              <a:rPr lang="ru-RU" sz="2400" dirty="0">
                <a:solidFill>
                  <a:srgbClr val="102C51"/>
                </a:solidFill>
                <a:latin typeface="Formular" panose="02000000000000000000" pitchFamily="2" charset="0"/>
                <a:cs typeface="+mn-ea"/>
              </a:rPr>
              <a:t> валютный контролер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46407" y="2653172"/>
            <a:ext cx="4207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>
                <a:solidFill>
                  <a:srgbClr val="102C51"/>
                </a:solidFill>
                <a:latin typeface="Formular" panose="02000000000000000000" pitchFamily="2" charset="0"/>
                <a:cs typeface="+mn-ea"/>
              </a:rPr>
              <a:t>Возможность </a:t>
            </a:r>
            <a:r>
              <a:rPr lang="ru-RU" sz="2400" dirty="0">
                <a:solidFill>
                  <a:srgbClr val="C00000"/>
                </a:solidFill>
                <a:latin typeface="Formular" panose="02000000000000000000" pitchFamily="2" charset="0"/>
                <a:cs typeface="+mn-ea"/>
              </a:rPr>
              <a:t>индивидуального</a:t>
            </a:r>
            <a:r>
              <a:rPr lang="ru-RU" sz="2400" dirty="0">
                <a:solidFill>
                  <a:srgbClr val="102C51"/>
                </a:solidFill>
                <a:latin typeface="Formular" panose="02000000000000000000" pitchFamily="2" charset="0"/>
                <a:cs typeface="+mn-ea"/>
              </a:rPr>
              <a:t> установления комиссии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178BC3D-611D-4999-102F-F225F644E6A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80875" y="2215215"/>
            <a:ext cx="936000" cy="9360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A7278133-D652-9F72-D117-89E65525B7A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63383" y="2209624"/>
            <a:ext cx="936000" cy="936000"/>
          </a:xfrm>
          <a:prstGeom prst="rect">
            <a:avLst/>
          </a:prstGeom>
        </p:spPr>
      </p:pic>
      <p:cxnSp>
        <p:nvCxnSpPr>
          <p:cNvPr id="45" name="Прямая соединительная линия 44"/>
          <p:cNvCxnSpPr/>
          <p:nvPr/>
        </p:nvCxnSpPr>
        <p:spPr>
          <a:xfrm flipV="1">
            <a:off x="373185" y="4388193"/>
            <a:ext cx="11371138" cy="22274"/>
          </a:xfrm>
          <a:prstGeom prst="line">
            <a:avLst/>
          </a:prstGeom>
          <a:ln w="2222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153880" y="4955616"/>
            <a:ext cx="20954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П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операциям в 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USD/EUR</a:t>
            </a:r>
            <a:r>
              <a:rPr lang="en-US" sz="1200" b="1" dirty="0"/>
              <a:t> </a:t>
            </a:r>
            <a:endParaRPr lang="ru-RU" sz="12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198270" y="528168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0,1% от суммы каждого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платежа</a:t>
            </a:r>
            <a:r>
              <a:rPr lang="ru-RU" sz="1200" baseline="30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1200" baseline="30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не менее 15 USD/EUR  и не более 500 USD/EUR )</a:t>
            </a:r>
            <a:r>
              <a:rPr lang="ru-RU" sz="1200" dirty="0"/>
              <a:t>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8034991" y="4982522"/>
            <a:ext cx="27319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П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операциям в российских рублях 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8095547" y="5223703"/>
            <a:ext cx="3330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0,1% от суммы каждого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платежа</a:t>
            </a:r>
            <a:endParaRPr lang="ru-RU" sz="1200" baseline="30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(не менее 400 руб.  и не более 95 000 руб. ) </a:t>
            </a:r>
            <a:endParaRPr lang="ru-RU" sz="12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145002" y="5798368"/>
            <a:ext cx="40495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операциям в валюте отличной 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от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USD, EUR и СNY 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205293" y="607360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0,15% от суммы каждого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платежа</a:t>
            </a:r>
            <a:endParaRPr lang="ru-RU" sz="1200" baseline="30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(не менее 15 USD  и не более 700 USD )</a:t>
            </a:r>
            <a:r>
              <a:rPr lang="ru-RU" sz="1200" dirty="0"/>
              <a:t> 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8122209" y="5769761"/>
            <a:ext cx="17434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операциям в С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NY 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194089" y="6141246"/>
            <a:ext cx="29939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0,15% от суммы каждого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платежа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(не менее 100 СNY  и не более 1000 СNY )</a:t>
            </a:r>
            <a:r>
              <a:rPr lang="ru-RU" sz="1200" dirty="0"/>
              <a:t> </a:t>
            </a:r>
          </a:p>
        </p:txBody>
      </p:sp>
      <p:grpSp>
        <p:nvGrpSpPr>
          <p:cNvPr id="54" name="Группа 53"/>
          <p:cNvGrpSpPr/>
          <p:nvPr/>
        </p:nvGrpSpPr>
        <p:grpSpPr>
          <a:xfrm>
            <a:off x="5387154" y="5249218"/>
            <a:ext cx="1330178" cy="840583"/>
            <a:chOff x="1038073" y="1894771"/>
            <a:chExt cx="1553507" cy="1914805"/>
          </a:xfrm>
        </p:grpSpPr>
        <p:sp>
          <p:nvSpPr>
            <p:cNvPr id="55" name="Oval 785">
              <a:extLst>
                <a:ext uri="{FF2B5EF4-FFF2-40B4-BE49-F238E27FC236}">
                  <a16:creationId xmlns:a16="http://schemas.microsoft.com/office/drawing/2014/main" id="{694B42C2-5C62-9BEB-4153-D98B1E8724BB}"/>
                </a:ext>
              </a:extLst>
            </p:cNvPr>
            <p:cNvSpPr/>
            <p:nvPr/>
          </p:nvSpPr>
          <p:spPr>
            <a:xfrm>
              <a:off x="1038073" y="1905000"/>
              <a:ext cx="1543355" cy="1543353"/>
            </a:xfrm>
            <a:prstGeom prst="ellipse">
              <a:avLst/>
            </a:prstGeom>
            <a:solidFill>
              <a:srgbClr val="2E3765"/>
            </a:solidFill>
            <a:ln>
              <a:solidFill>
                <a:srgbClr val="4597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0" dirty="0">
                <a:solidFill>
                  <a:srgbClr val="102C51"/>
                </a:solidFill>
                <a:cs typeface="+mn-ea"/>
                <a:sym typeface="+mn-lt"/>
              </a:endParaRPr>
            </a:p>
          </p:txBody>
        </p:sp>
        <p:sp>
          <p:nvSpPr>
            <p:cNvPr id="56" name="Pie 786">
              <a:extLst>
                <a:ext uri="{FF2B5EF4-FFF2-40B4-BE49-F238E27FC236}">
                  <a16:creationId xmlns:a16="http://schemas.microsoft.com/office/drawing/2014/main" id="{920B925F-114A-F2FF-4E00-98EF888DD5EE}"/>
                </a:ext>
              </a:extLst>
            </p:cNvPr>
            <p:cNvSpPr/>
            <p:nvPr/>
          </p:nvSpPr>
          <p:spPr>
            <a:xfrm>
              <a:off x="1038073" y="1894771"/>
              <a:ext cx="1553507" cy="1553506"/>
            </a:xfrm>
            <a:prstGeom prst="pie">
              <a:avLst>
                <a:gd name="adj1" fmla="val 10953968"/>
                <a:gd name="adj2" fmla="val 3026023"/>
              </a:avLst>
            </a:prstGeom>
            <a:solidFill>
              <a:srgbClr val="9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0">
                <a:solidFill>
                  <a:srgbClr val="102C51"/>
                </a:solidFill>
                <a:cs typeface="+mn-ea"/>
                <a:sym typeface="+mn-lt"/>
              </a:endParaRPr>
            </a:p>
          </p:txBody>
        </p:sp>
        <p:sp>
          <p:nvSpPr>
            <p:cNvPr id="57" name="Oval 787">
              <a:extLst>
                <a:ext uri="{FF2B5EF4-FFF2-40B4-BE49-F238E27FC236}">
                  <a16:creationId xmlns:a16="http://schemas.microsoft.com/office/drawing/2014/main" id="{C00FC037-FA93-53CE-FE41-75B134E6FED9}"/>
                </a:ext>
              </a:extLst>
            </p:cNvPr>
            <p:cNvSpPr/>
            <p:nvPr/>
          </p:nvSpPr>
          <p:spPr>
            <a:xfrm>
              <a:off x="1281570" y="2148496"/>
              <a:ext cx="1118393" cy="105635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rgbClr val="102C51"/>
                  </a:solidFill>
                  <a:cs typeface="+mn-ea"/>
                  <a:sym typeface="+mn-lt"/>
                </a:rPr>
                <a:t>Рынок</a:t>
              </a:r>
              <a:endParaRPr lang="en-US" sz="1200" b="1" dirty="0">
                <a:solidFill>
                  <a:srgbClr val="102C51"/>
                </a:solidFill>
                <a:cs typeface="+mn-ea"/>
                <a:sym typeface="+mn-lt"/>
              </a:endParaRPr>
            </a:p>
          </p:txBody>
        </p:sp>
        <p:sp>
          <p:nvSpPr>
            <p:cNvPr id="58" name="Isosceles Triangle 784">
              <a:extLst>
                <a:ext uri="{FF2B5EF4-FFF2-40B4-BE49-F238E27FC236}">
                  <a16:creationId xmlns:a16="http://schemas.microsoft.com/office/drawing/2014/main" id="{DE2DE290-BCF9-9A79-F9BB-9DF529BC7E92}"/>
                </a:ext>
              </a:extLst>
            </p:cNvPr>
            <p:cNvSpPr/>
            <p:nvPr/>
          </p:nvSpPr>
          <p:spPr>
            <a:xfrm rot="10800000">
              <a:off x="1645971" y="3594412"/>
              <a:ext cx="327555" cy="215164"/>
            </a:xfrm>
            <a:prstGeom prst="triangle">
              <a:avLst/>
            </a:prstGeom>
            <a:solidFill>
              <a:srgbClr val="1D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0">
                <a:solidFill>
                  <a:srgbClr val="102C5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ABE97483-1AA5-C47C-5669-80F9F965315F}"/>
              </a:ext>
            </a:extLst>
          </p:cNvPr>
          <p:cNvSpPr/>
          <p:nvPr/>
        </p:nvSpPr>
        <p:spPr>
          <a:xfrm>
            <a:off x="5534932" y="6238135"/>
            <a:ext cx="1241691" cy="321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102C51"/>
                </a:solidFill>
                <a:latin typeface="Formular" panose="02000000000000000000" pitchFamily="2" charset="0"/>
                <a:cs typeface="+mn-ea"/>
              </a:rPr>
              <a:t>~</a:t>
            </a:r>
            <a:r>
              <a:rPr lang="ru-RU" sz="1600" dirty="0" smtClean="0">
                <a:solidFill>
                  <a:srgbClr val="102C51"/>
                </a:solidFill>
                <a:latin typeface="Formular" panose="02000000000000000000" pitchFamily="2" charset="0"/>
                <a:cs typeface="+mn-ea"/>
              </a:rPr>
              <a:t> 0,15</a:t>
            </a:r>
            <a:endParaRPr lang="ru-RU" sz="1600" dirty="0">
              <a:solidFill>
                <a:srgbClr val="102C51"/>
              </a:solidFill>
              <a:latin typeface="Formular" panose="02000000000000000000" pitchFamily="2" charset="0"/>
              <a:cs typeface="+mn-ea"/>
            </a:endParaRPr>
          </a:p>
        </p:txBody>
      </p:sp>
      <p:sp>
        <p:nvSpPr>
          <p:cNvPr id="60" name="Isosceles Triangle 784">
            <a:extLst>
              <a:ext uri="{FF2B5EF4-FFF2-40B4-BE49-F238E27FC236}">
                <a16:creationId xmlns:a16="http://schemas.microsoft.com/office/drawing/2014/main" id="{DE2DE290-BCF9-9A79-F9BB-9DF529BC7E92}"/>
              </a:ext>
            </a:extLst>
          </p:cNvPr>
          <p:cNvSpPr/>
          <p:nvPr/>
        </p:nvSpPr>
        <p:spPr>
          <a:xfrm rot="10800000">
            <a:off x="949911" y="3939768"/>
            <a:ext cx="1796524" cy="2055578"/>
          </a:xfrm>
          <a:prstGeom prst="triangle">
            <a:avLst/>
          </a:prstGeom>
          <a:solidFill>
            <a:srgbClr val="1D4F91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0">
              <a:solidFill>
                <a:srgbClr val="102C5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28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fld id="{5BDE3E92-56AF-4B7B-B802-0E8D6DC059C7}" type="slidenum">
              <a:rPr lang="ru-RU" altLang="ru-RU">
                <a:latin typeface="Arial" panose="020B0604020202020204" pitchFamily="34" charset="0"/>
              </a:rPr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r>
              <a:rPr lang="ru-RU" altLang="ru-RU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87239" y="184294"/>
            <a:ext cx="5104659" cy="36933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3239" defTabSz="932962" eaLnBrk="1" hangingPunct="1"/>
            <a:r>
              <a:rPr lang="ru-RU" altLang="ru-RU" sz="2400" dirty="0" smtClean="0">
                <a:latin typeface="Formular" panose="02000000000000000000"/>
              </a:rPr>
              <a:t>Базовые комиссии по ВЭД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139" y="166835"/>
            <a:ext cx="314369" cy="285790"/>
          </a:xfrm>
          <a:prstGeom prst="rect">
            <a:avLst/>
          </a:prstGeom>
        </p:spPr>
      </p:pic>
      <p:graphicFrame>
        <p:nvGraphicFramePr>
          <p:cNvPr id="8" name="Объект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3753199"/>
              </p:ext>
            </p:extLst>
          </p:nvPr>
        </p:nvGraphicFramePr>
        <p:xfrm>
          <a:off x="287239" y="553626"/>
          <a:ext cx="11299900" cy="5431790"/>
        </p:xfrm>
        <a:graphic>
          <a:graphicData uri="http://schemas.openxmlformats.org/drawingml/2006/table">
            <a:tbl>
              <a:tblPr/>
              <a:tblGrid>
                <a:gridCol w="6705990">
                  <a:extLst>
                    <a:ext uri="{9D8B030D-6E8A-4147-A177-3AD203B41FA5}">
                      <a16:colId xmlns:a16="http://schemas.microsoft.com/office/drawing/2014/main" val="1407654451"/>
                    </a:ext>
                  </a:extLst>
                </a:gridCol>
                <a:gridCol w="4593910">
                  <a:extLst>
                    <a:ext uri="{9D8B030D-6E8A-4147-A177-3AD203B41FA5}">
                      <a16:colId xmlns:a16="http://schemas.microsoft.com/office/drawing/2014/main" val="2336878828"/>
                    </a:ext>
                  </a:extLst>
                </a:gridCol>
              </a:tblGrid>
              <a:tr h="319441">
                <a:tc>
                  <a:txBody>
                    <a:bodyPr/>
                    <a:lstStyle/>
                    <a:p>
                      <a:pPr marL="0" algn="ctr" defTabSz="932962" rtl="0" eaLnBrk="1" fontAlgn="t" latinLnBrk="0" hangingPunct="1"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algn="ctr" defTabSz="932962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Операция</a:t>
                      </a:r>
                      <a:endParaRPr lang="ru-RU" sz="16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32962" rtl="0" eaLnBrk="1" fontAlgn="t" latinLnBrk="0" hangingPunct="1"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algn="ctr" defTabSz="932962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Комиссия</a:t>
                      </a:r>
                      <a:endParaRPr lang="ru-RU" sz="16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329538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Переводы в пользу клиентов других банков в долларах США USD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0,1% от суммы,  (мин.  150 USD,  макс.  450 USD)  + компенсация расходов Банка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1037290"/>
                  </a:ext>
                </a:extLst>
              </a:tr>
              <a:tr h="2398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Переводы в пользу клиентов других банков в евро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EUR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0,1% от суммы, (мин. 150 EUR, макс. 450 EUR)  + компенсация расходов Банка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5090"/>
                  </a:ext>
                </a:extLst>
              </a:tr>
              <a:tr h="2398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Переводы в пользу клиентов других банков в евро EUR через корреспондентский счет  NUROL INVESTMENT BANK INC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0,2% от суммы (мин. 150 EUR, макс. 500 EUR) + компенсация расходов Банка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6463745"/>
                  </a:ext>
                </a:extLst>
              </a:tr>
              <a:tr h="1262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Переводы в пользу клиентов других банков в китайских юанях СNY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 СNY + компенсация расходов Банка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198431"/>
                  </a:ext>
                </a:extLst>
              </a:tr>
              <a:tr h="30300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Переводы в турецких лирах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TRY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через корреспондентский счет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AKTIF YATIRIM BANKASI A.S.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пользу клиентов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AKTIF YATIRIM BANKASI A.S.</a:t>
                      </a:r>
                    </a:p>
                  </a:txBody>
                  <a:tcPr marL="720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0,6% от суммы 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934795"/>
                  </a:ext>
                </a:extLst>
              </a:tr>
              <a:tr h="30300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Переводы в турецких лирах TRY через корреспондентский счет AKTIF YATIRIM BANKASI A.S. в пользу клиентов других банков Турции</a:t>
                      </a:r>
                    </a:p>
                  </a:txBody>
                  <a:tcPr marL="720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1% от суммы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178495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Переводы в пользу клиентов других банков в TRY через корреспондентский счет  NUROL INVESTMENT BANK INC</a:t>
                      </a:r>
                    </a:p>
                  </a:txBody>
                  <a:tcPr marL="720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0,2% от суммы (мин. 100 TRY, макс. 500 TRY)</a:t>
                      </a:r>
                    </a:p>
                  </a:txBody>
                  <a:tcPr marL="720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5592491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Переводы в валюте отличные от USD, EUR, СNY,TRY, BYN, KGS, KZT, HKD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0,2% от суммы перевода,  мин. 40 USD,  макс.  150 USD + компенсация расходов Банка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5696278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Переводы в пользу клиентов других банков в  белорусских рублях BYN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0,1% от суммы (мин. 15 USD макс. 150 USD ) + компенсация расходов Банка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6262544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Переводы в пользу клиентов других банков в  киргизских сомах KGS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0,1% от суммы (мин. 10 USD макс. 100 USD ) + компенсация расходов Банка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740428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Переводы в пользу клиентов других банков в Казахстанских тенге KZT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USD + компенсация расходов Банка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3947562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Переводы в пользу клиентов других банков в гонконгских долларах (HKD)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0,1% от суммы (мин. 250 HKD)+ компенсация расходов Банка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890865"/>
                  </a:ext>
                </a:extLst>
              </a:tr>
              <a:tr h="12625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Отмена или изменение инструкций в переводе:</a:t>
                      </a:r>
                    </a:p>
                  </a:txBody>
                  <a:tcPr marL="72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890341"/>
                  </a:ext>
                </a:extLst>
              </a:tr>
              <a:tr h="1262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-после осуществления платежа Банком</a:t>
                      </a:r>
                    </a:p>
                  </a:txBody>
                  <a:tcPr marL="72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USD  </a:t>
                      </a: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перевод</a:t>
                      </a:r>
                    </a:p>
                  </a:txBody>
                  <a:tcPr marL="72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342198"/>
                  </a:ext>
                </a:extLst>
              </a:tr>
              <a:tr h="1262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-до осуществления платежа Банком</a:t>
                      </a:r>
                    </a:p>
                  </a:txBody>
                  <a:tcPr marL="72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USD  </a:t>
                      </a: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перевод</a:t>
                      </a:r>
                    </a:p>
                  </a:txBody>
                  <a:tcPr marL="72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5970926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Запрос о платеже и/или выяснении в связи с неполными или неправильными инструкциями клиента</a:t>
                      </a:r>
                    </a:p>
                  </a:txBody>
                  <a:tcPr marL="72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USD (по курсу ЦБ) + компенсация расходов Банка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639130"/>
                  </a:ext>
                </a:extLst>
              </a:tr>
              <a:tr h="392066">
                <a:tc gridSpan="2"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Переводы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пользу клиентов других банков в индийской рупии (INR) через корреспондентский счет, открытый в ПАО Сбербанк, а также филиалы ПАО Сбербанк, расположенные за границей РФ, с расходами за счет: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29556"/>
                  </a:ext>
                </a:extLst>
              </a:tr>
              <a:tr h="42926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 отправителя перевода</a:t>
                      </a:r>
                    </a:p>
                  </a:txBody>
                  <a:tcPr marL="72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0,1% от суммы, </a:t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min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50  долл. США и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max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300 долл. США за платеж</a:t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319226"/>
                  </a:ext>
                </a:extLst>
              </a:tr>
              <a:tr h="12625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- бенефициара</a:t>
                      </a:r>
                    </a:p>
                  </a:txBody>
                  <a:tcPr marL="72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долл. США за платеж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43028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7239" y="6120974"/>
            <a:ext cx="11128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Сборник тарифов размещен на сайте банка в разделе  Среднему и малому бизнесу /  РКО / Тарифы РКО / ТП Базовый по ссылке:</a:t>
            </a:r>
          </a:p>
          <a:p>
            <a:r>
              <a:rPr lang="en-US" sz="1400" dirty="0" smtClean="0">
                <a:solidFill>
                  <a:srgbClr val="002060"/>
                </a:solidFill>
                <a:hlinkClick r:id="rId5"/>
              </a:rPr>
              <a:t>https</a:t>
            </a:r>
            <a:r>
              <a:rPr lang="en-US" sz="1400" dirty="0">
                <a:solidFill>
                  <a:srgbClr val="002060"/>
                </a:solidFill>
                <a:hlinkClick r:id="rId5"/>
              </a:rPr>
              <a:t>://realistbank.ru/business/rko</a:t>
            </a:r>
            <a:r>
              <a:rPr lang="en-US" sz="1400" dirty="0" smtClean="0">
                <a:solidFill>
                  <a:srgbClr val="002060"/>
                </a:solidFill>
                <a:hlinkClick r:id="rId5"/>
              </a:rPr>
              <a:t>/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4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fld id="{5BDE3E92-56AF-4B7B-B802-0E8D6DC059C7}" type="slidenum">
              <a:rPr lang="ru-RU" altLang="ru-RU">
                <a:latin typeface="Arial" panose="020B0604020202020204" pitchFamily="34" charset="0"/>
              </a:rPr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r>
              <a:rPr lang="ru-RU" altLang="ru-RU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04187" y="66522"/>
            <a:ext cx="8097173" cy="48641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3239" defTabSz="932962" eaLnBrk="1" hangingPunct="1"/>
            <a:r>
              <a:rPr lang="ru-RU" altLang="ru-RU" sz="2400" dirty="0" smtClean="0">
                <a:latin typeface="Formular" panose="02000000000000000000"/>
              </a:rPr>
              <a:t>Часто задаваемые вопросы и ответы на них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139" y="166835"/>
            <a:ext cx="314369" cy="28579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153853"/>
              </p:ext>
            </p:extLst>
          </p:nvPr>
        </p:nvGraphicFramePr>
        <p:xfrm>
          <a:off x="114300" y="452625"/>
          <a:ext cx="11920035" cy="648172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sx="3000" sy="3000" algn="ctr" rotWithShape="0">
                    <a:srgbClr val="000000">
                      <a:alpha val="43137"/>
                    </a:srgbClr>
                  </a:outerShdw>
                </a:effectLst>
                <a:tableStyleId>{073A0DAA-6AF3-43AB-8588-CEC1D06C72B9}</a:tableStyleId>
              </a:tblPr>
              <a:tblGrid>
                <a:gridCol w="5399127">
                  <a:extLst>
                    <a:ext uri="{9D8B030D-6E8A-4147-A177-3AD203B41FA5}">
                      <a16:colId xmlns:a16="http://schemas.microsoft.com/office/drawing/2014/main" val="2508637711"/>
                    </a:ext>
                  </a:extLst>
                </a:gridCol>
                <a:gridCol w="6520908">
                  <a:extLst>
                    <a:ext uri="{9D8B030D-6E8A-4147-A177-3AD203B41FA5}">
                      <a16:colId xmlns:a16="http://schemas.microsoft.com/office/drawing/2014/main" val="2620063068"/>
                    </a:ext>
                  </a:extLst>
                </a:gridCol>
              </a:tblGrid>
              <a:tr h="27954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Вопросы клиентов</a:t>
                      </a:r>
                      <a:endParaRPr lang="ru-RU" sz="1300" dirty="0"/>
                    </a:p>
                  </a:txBody>
                  <a:tcPr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Ответы </a:t>
                      </a:r>
                      <a:endParaRPr lang="ru-RU" sz="1300" dirty="0"/>
                    </a:p>
                  </a:txBody>
                  <a:tcPr>
                    <a:solidFill>
                      <a:schemeClr val="accent5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028174"/>
                  </a:ext>
                </a:extLst>
              </a:tr>
              <a:tr h="470814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300" dirty="0" smtClean="0"/>
                        <a:t>Банк находится под санкциями?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300" dirty="0" smtClean="0"/>
                        <a:t>Нет. Банк 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активно предоставляет услуги по ВЭД, </a:t>
                      </a:r>
                      <a:r>
                        <a:rPr lang="ru-RU" sz="1300" dirty="0" smtClean="0"/>
                        <a:t>в том числе Банк работает через </a:t>
                      </a:r>
                      <a:r>
                        <a:rPr lang="en-US" sz="1300" dirty="0" smtClean="0"/>
                        <a:t>SWIFT</a:t>
                      </a:r>
                      <a:endParaRPr lang="ru-RU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439538"/>
                  </a:ext>
                </a:extLst>
              </a:tr>
              <a:tr h="279546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300" dirty="0" smtClean="0"/>
                        <a:t>С какими</a:t>
                      </a:r>
                      <a:r>
                        <a:rPr lang="ru-RU" sz="1300" baseline="0" dirty="0" smtClean="0"/>
                        <a:t> валютами работает Банк?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300" dirty="0" smtClean="0"/>
                        <a:t>Банк работает с 13-ми разными валютами,</a:t>
                      </a:r>
                      <a:r>
                        <a:rPr lang="ru-RU" sz="1300" baseline="0" dirty="0" smtClean="0"/>
                        <a:t> включая доллары и евро</a:t>
                      </a:r>
                      <a:endParaRPr lang="ru-RU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86922"/>
                  </a:ext>
                </a:extLst>
              </a:tr>
              <a:tr h="470814">
                <a:tc>
                  <a:txBody>
                    <a:bodyPr/>
                    <a:lstStyle/>
                    <a:p>
                      <a:pPr marL="285750" marR="0" indent="-285750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300" baseline="0" dirty="0" smtClean="0"/>
                        <a:t>Есть ли возможность индивидуальных тарифов по валютному контролю и </a:t>
                      </a:r>
                      <a:r>
                        <a:rPr lang="ru-RU" sz="1300" baseline="0" dirty="0" err="1" smtClean="0"/>
                        <a:t>валютнообменным</a:t>
                      </a:r>
                      <a:r>
                        <a:rPr lang="ru-RU" sz="1300" baseline="0" dirty="0" smtClean="0"/>
                        <a:t> операциям</a:t>
                      </a:r>
                      <a:r>
                        <a:rPr lang="ru-RU" sz="1300" dirty="0" smtClean="0"/>
                        <a:t> 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300" dirty="0" smtClean="0"/>
                        <a:t>Да, в зависимости</a:t>
                      </a:r>
                      <a:r>
                        <a:rPr lang="ru-RU" sz="1300" baseline="0" dirty="0" smtClean="0"/>
                        <a:t> от суммы сделки</a:t>
                      </a:r>
                      <a:endParaRPr lang="ru-RU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161619"/>
                  </a:ext>
                </a:extLst>
              </a:tr>
              <a:tr h="470814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300" dirty="0" smtClean="0"/>
                        <a:t>Какая стоимость открытия счета в Банке?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300" dirty="0" smtClean="0"/>
                        <a:t>Открытие и рублевого и валютного счета в рамках Тарифного плана Старт ВЭД будет бесплатно</a:t>
                      </a:r>
                      <a:endParaRPr lang="ru-RU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436175"/>
                  </a:ext>
                </a:extLst>
              </a:tr>
              <a:tr h="470814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300" dirty="0" smtClean="0"/>
                        <a:t>Какая стоимость комиссии за переводы валютных платежей в Банке?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300" dirty="0" smtClean="0"/>
                        <a:t>В среднем 0,1-0,2 % в зависимости от валюты (смотри презентационный материал по продуктам и условия ТП Старт ВЭД)</a:t>
                      </a:r>
                      <a:endParaRPr lang="ru-RU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793463"/>
                  </a:ext>
                </a:extLst>
              </a:tr>
              <a:tr h="470814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300" dirty="0" smtClean="0"/>
                        <a:t>Работает ли Банк с «</a:t>
                      </a:r>
                      <a:r>
                        <a:rPr lang="ru-RU" sz="1300" dirty="0" err="1" smtClean="0"/>
                        <a:t>санкционными</a:t>
                      </a:r>
                      <a:r>
                        <a:rPr lang="ru-RU" sz="1300" dirty="0" smtClean="0"/>
                        <a:t>»</a:t>
                      </a:r>
                      <a:r>
                        <a:rPr lang="ru-RU" sz="1300" baseline="0" dirty="0" smtClean="0"/>
                        <a:t> компаниями 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300" dirty="0" smtClean="0"/>
                        <a:t>По рублевым платежам – индивидуальное согласование с ОФМ, по валютным платежам – не работаем</a:t>
                      </a:r>
                      <a:endParaRPr lang="ru-RU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172923"/>
                  </a:ext>
                </a:extLst>
              </a:tr>
              <a:tr h="470814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300" dirty="0" smtClean="0"/>
                        <a:t>Можно ли осуществлять расчеты</a:t>
                      </a:r>
                      <a:r>
                        <a:rPr lang="ru-RU" sz="1300" baseline="0" dirty="0" smtClean="0"/>
                        <a:t> без перевода валютного контракта в Банк?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300" dirty="0" smtClean="0"/>
                        <a:t>Да, это возможно</a:t>
                      </a:r>
                      <a:endParaRPr lang="ru-RU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447986"/>
                  </a:ext>
                </a:extLst>
              </a:tr>
              <a:tr h="279546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300" dirty="0" smtClean="0"/>
                        <a:t>Можно ли отправить через Банк доллары и евро?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300" dirty="0" smtClean="0"/>
                        <a:t>Да, это возможно</a:t>
                      </a:r>
                      <a:endParaRPr lang="ru-RU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008601"/>
                  </a:ext>
                </a:extLst>
              </a:tr>
              <a:tr h="340002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300" dirty="0" smtClean="0"/>
                        <a:t>В какие страны можно отправить доллары и евро через Банк?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300" dirty="0" smtClean="0"/>
                        <a:t>Армению, Грузию, Беларусь, Таджикистан, Кыргызстан</a:t>
                      </a:r>
                      <a:endParaRPr lang="ru-RU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855657"/>
                  </a:ext>
                </a:extLst>
              </a:tr>
              <a:tr h="279546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300" dirty="0" smtClean="0"/>
                        <a:t>Какая</a:t>
                      </a:r>
                      <a:r>
                        <a:rPr lang="ru-RU" sz="1300" baseline="0" dirty="0" smtClean="0"/>
                        <a:t> стоимость постановки контракта на учет в Банке? 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300" dirty="0" smtClean="0"/>
                        <a:t>Бесплатно. Это одно из наших преимуществ</a:t>
                      </a:r>
                      <a:endParaRPr lang="ru-RU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396982"/>
                  </a:ext>
                </a:extLst>
              </a:tr>
              <a:tr h="279546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300" dirty="0" smtClean="0"/>
                        <a:t>Проводит ли Банк платежи в Турцию?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300" dirty="0" smtClean="0"/>
                        <a:t>Да, турецкие лиры</a:t>
                      </a:r>
                      <a:r>
                        <a:rPr lang="ru-RU" sz="1300" baseline="0" dirty="0" smtClean="0"/>
                        <a:t> ограниченно</a:t>
                      </a:r>
                      <a:r>
                        <a:rPr lang="ru-RU" sz="1300" dirty="0" smtClean="0"/>
                        <a:t>, рубли и юани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218389"/>
                  </a:ext>
                </a:extLst>
              </a:tr>
              <a:tr h="279546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300" dirty="0" smtClean="0"/>
                        <a:t>Проводит ли Банк платежи в турецкий лирах?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300" dirty="0" smtClean="0"/>
                        <a:t>Входящие и исходящие платежи за продукты питания и сельхозпродукцию</a:t>
                      </a:r>
                      <a:endParaRPr lang="ru-RU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176642"/>
                  </a:ext>
                </a:extLst>
              </a:tr>
              <a:tr h="1427155">
                <a:tc>
                  <a:txBody>
                    <a:bodyPr/>
                    <a:lstStyle/>
                    <a:p>
                      <a:pPr marL="285750" marR="0" indent="-285750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Есть ли у Банка ограничения по платежам в китайских юанях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Банк не осуществляет платежи в китайских юанях в банки (включая их дочерние банки и филиалы), у которых штаб-квартира в США, странах ЕС, Великобритании,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Швейцарии, Южной Корее, ОАЭ, Японии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Банк не осуществляет платежи в китайских юанях за </a:t>
                      </a:r>
                      <a:r>
                        <a:rPr lang="ru-RU" sz="13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санкционную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продукцию вне материкового Китая</a:t>
                      </a:r>
                    </a:p>
                    <a:p>
                      <a:pPr marL="285750" marR="0" lvl="0" indent="-285750" algn="just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Банк не осуществляет платежи в китайских юанях в банки РФ</a:t>
                      </a:r>
                      <a:endParaRPr lang="ru-RU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34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679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fld id="{5BDE3E92-56AF-4B7B-B802-0E8D6DC059C7}" type="slidenum">
              <a:rPr lang="ru-RU" altLang="ru-RU">
                <a:latin typeface="Arial" panose="020B0604020202020204" pitchFamily="34" charset="0"/>
              </a:rPr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r>
              <a:rPr lang="ru-RU" altLang="ru-RU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139" y="166835"/>
            <a:ext cx="314369" cy="28579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gray">
          <a:xfrm>
            <a:off x="2305051" y="2918419"/>
            <a:ext cx="6753224" cy="369332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Formular" panose="02000000000000000000" pitchFamily="2" charset="0"/>
                <a:ea typeface="+mj-ea"/>
                <a:cs typeface="+mj-cs"/>
              </a:defRPr>
            </a:lvl1pPr>
          </a:lstStyle>
          <a:p>
            <a:pPr marL="3239" algn="ctr" defTabSz="932962"/>
            <a:r>
              <a:rPr lang="ru-RU" altLang="ru-RU" sz="2800" b="1" dirty="0" smtClean="0">
                <a:solidFill>
                  <a:schemeClr val="accent6">
                    <a:lumMod val="25000"/>
                  </a:schemeClr>
                </a:solidFill>
                <a:latin typeface="Formular" panose="02000000000000000000"/>
              </a:rPr>
              <a:t>КРЕДИТЫ</a:t>
            </a:r>
          </a:p>
        </p:txBody>
      </p:sp>
    </p:spTree>
    <p:extLst>
      <p:ext uri="{BB962C8B-B14F-4D97-AF65-F5344CB8AC3E}">
        <p14:creationId xmlns:p14="http://schemas.microsoft.com/office/powerpoint/2010/main" val="22856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fld id="{5BDE3E92-56AF-4B7B-B802-0E8D6DC059C7}" type="slidenum">
              <a:rPr lang="ru-RU" altLang="ru-RU">
                <a:latin typeface="Arial" panose="020B0604020202020204" pitchFamily="34" charset="0"/>
              </a:rPr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r>
              <a:rPr lang="ru-RU" altLang="ru-RU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588945" y="222067"/>
            <a:ext cx="8513038" cy="377796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algn="ctr">
              <a:lnSpc>
                <a:spcPts val="317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102C51"/>
                </a:solidFill>
                <a:latin typeface="QOLAIL+Cascadia Mono Regular"/>
                <a:cs typeface="QOLAIL+Cascadia Mono Regular"/>
              </a:rPr>
              <a:t>Кредит «Бизнес </a:t>
            </a:r>
            <a:r>
              <a:rPr lang="ru-RU" sz="2400" dirty="0" err="1" smtClean="0">
                <a:solidFill>
                  <a:srgbClr val="102C51"/>
                </a:solidFill>
                <a:latin typeface="QOLAIL+Cascadia Mono Regular"/>
                <a:cs typeface="QOLAIL+Cascadia Mono Regular"/>
              </a:rPr>
              <a:t>Лайт</a:t>
            </a:r>
            <a:r>
              <a:rPr lang="ru-RU" sz="2400" dirty="0" smtClean="0">
                <a:solidFill>
                  <a:srgbClr val="102C51"/>
                </a:solidFill>
                <a:latin typeface="QOLAIL+Cascadia Mono Regular"/>
                <a:cs typeface="QOLAIL+Cascadia Mono Regular"/>
              </a:rPr>
              <a:t>»</a:t>
            </a:r>
            <a:endParaRPr lang="ru-RU" sz="2400" dirty="0">
              <a:solidFill>
                <a:srgbClr val="102C51"/>
              </a:solidFill>
              <a:latin typeface="QOLAIL+Cascadia Mono Regular"/>
              <a:cs typeface="QOLAIL+Cascadia Mono Regular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139" y="166835"/>
            <a:ext cx="314369" cy="28579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270991" y="718882"/>
            <a:ext cx="71489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4C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Недостаточно средств?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4C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 на любые цели на выгодных условиях – это просто!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503365" y="1642212"/>
            <a:ext cx="1026531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пополнение оборотных средств, приобретение оборудования, недвижимости, транспортных средств, рефинансирование</a:t>
            </a:r>
          </a:p>
          <a:p>
            <a:pPr>
              <a:lnSpc>
                <a:spcPct val="2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плавающие и фиксированные ставки</a:t>
            </a:r>
          </a:p>
          <a:p>
            <a:pPr>
              <a:lnSpc>
                <a:spcPct val="2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умма кредита до 25 миллионов рублей </a:t>
            </a:r>
          </a:p>
          <a:p>
            <a:pPr>
              <a:lnSpc>
                <a:spcPct val="2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без залога до 20 % от суммы кредита </a:t>
            </a:r>
          </a:p>
          <a:p>
            <a:pPr>
              <a:lnSpc>
                <a:spcPct val="2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кредита – до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120 месяцев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рассмотрение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заявки 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5-7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рабочих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дней!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отсрочка погашения основного долга – до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м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есяцев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8" descr="C:\Users\FilippovRS\Desktop\white\2x_clock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2" y="4868996"/>
            <a:ext cx="375625" cy="37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C:\Users\FilippovRS\Desktop\white\x_percentage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72324">
            <a:off x="847353" y="2382702"/>
            <a:ext cx="373183" cy="37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FilippovRS\Desktop\white\2x_cash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86" y="1776361"/>
            <a:ext cx="383517" cy="38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Users\FilippovRS\Desktop\white\x_time-laps.pn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95" y="4263873"/>
            <a:ext cx="382299" cy="38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" descr="C:\Users\FilippovRS\Desktop\white\2x_check-file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49" y="3007284"/>
            <a:ext cx="395590" cy="39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FilippovRS\Desktop\white\2x_node-rotate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34" y="5467447"/>
            <a:ext cx="362620" cy="36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" descr="C:\Users\FilippovRS\Desktop\white\2x_check-file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74" y="3550209"/>
            <a:ext cx="395590" cy="39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1588945" y="5920306"/>
            <a:ext cx="40238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Целевой сегмент: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Сфера производства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Оптовая торговля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03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fld id="{5BDE3E92-56AF-4B7B-B802-0E8D6DC059C7}" type="slidenum">
              <a:rPr lang="ru-RU" altLang="ru-RU">
                <a:latin typeface="Arial" panose="020B0604020202020204" pitchFamily="34" charset="0"/>
              </a:rPr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r>
              <a:rPr lang="ru-RU" altLang="ru-RU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069235" y="208509"/>
            <a:ext cx="8513038" cy="377796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algn="ctr">
              <a:lnSpc>
                <a:spcPts val="317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102C51"/>
                </a:solidFill>
                <a:latin typeface="QOLAIL+Cascadia Mono Regular"/>
                <a:cs typeface="QOLAIL+Cascadia Mono Regular"/>
              </a:rPr>
              <a:t>Кредит «Бизнес Экспресс»</a:t>
            </a:r>
            <a:endParaRPr lang="ru-RU" sz="2400" dirty="0">
              <a:solidFill>
                <a:srgbClr val="102C51"/>
              </a:solidFill>
              <a:latin typeface="QOLAIL+Cascadia Mono Regular"/>
              <a:cs typeface="QOLAIL+Cascadia Mono Regular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139" y="166835"/>
            <a:ext cx="314369" cy="28579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752839" y="533303"/>
            <a:ext cx="11015843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4C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Недостаточно средств?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4C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 на оборотные и инвестиционные цели на выгодных условиях – это просто!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002129" y="1555426"/>
            <a:ext cx="976655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пополнение оборотных средств,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 также возможно приобретение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оборудования, недвижимости, транспортных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средств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плавающие и фиксированные ставки</a:t>
            </a:r>
          </a:p>
          <a:p>
            <a:pPr>
              <a:lnSpc>
                <a:spcPct val="2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умма кредита до 5 миллионов рублей </a:t>
            </a:r>
          </a:p>
          <a:p>
            <a:pPr>
              <a:lnSpc>
                <a:spcPct val="250000"/>
              </a:lnSpc>
            </a:pP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залога 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срок кредита – до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36 месяцев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рассмотрение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заявки 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рабочих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дня!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отсрочка погашения основного долга – до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месяцев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8" descr="C:\Users\FilippovRS\Desktop\white\2x_clock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896" y="4835059"/>
            <a:ext cx="375625" cy="37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C:\Users\FilippovRS\Desktop\white\x_percentage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72324">
            <a:off x="1346117" y="2348765"/>
            <a:ext cx="373183" cy="37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FilippovRS\Desktop\white\2x_cash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950" y="1551035"/>
            <a:ext cx="383517" cy="38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Users\FilippovRS\Desktop\white\x_time-laps.pn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559" y="4229936"/>
            <a:ext cx="382299" cy="38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" descr="C:\Users\FilippovRS\Desktop\white\2x_check-file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913" y="2973347"/>
            <a:ext cx="395590" cy="39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FilippovRS\Desktop\white\2x_node-rotate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398" y="5433510"/>
            <a:ext cx="362620" cy="36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" descr="C:\Users\FilippovRS\Desktop\white\2x_check-file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438" y="3516272"/>
            <a:ext cx="395590" cy="39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02129" y="5934670"/>
            <a:ext cx="23787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Целевой сегмент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Розничная торговля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Сфера услуг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01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fld id="{5BDE3E92-56AF-4B7B-B802-0E8D6DC059C7}" type="slidenum">
              <a:rPr lang="ru-RU" altLang="ru-RU">
                <a:latin typeface="Arial" panose="020B0604020202020204" pitchFamily="34" charset="0"/>
              </a:rPr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r>
              <a:rPr lang="ru-RU" altLang="ru-RU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735259" y="322158"/>
            <a:ext cx="8513038" cy="377796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algn="ctr">
              <a:lnSpc>
                <a:spcPts val="317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102C51"/>
                </a:solidFill>
                <a:latin typeface="QOLAIL+Cascadia Mono Regular"/>
                <a:cs typeface="QOLAIL+Cascadia Mono Regular"/>
              </a:rPr>
              <a:t>Кредитование в форме Овердрафта</a:t>
            </a:r>
            <a:endParaRPr lang="ru-RU" sz="2400" dirty="0">
              <a:solidFill>
                <a:srgbClr val="102C51"/>
              </a:solidFill>
              <a:latin typeface="QOLAIL+Cascadia Mono Regular"/>
              <a:cs typeface="QOLAIL+Cascadia Mono Regular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139" y="166835"/>
            <a:ext cx="314369" cy="28579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752839" y="590040"/>
            <a:ext cx="11015843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4C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Недостаточно средств, кассовые разрывы?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4C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 на оборотные цели на выгодных условиях – это просто!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888165" y="1840765"/>
            <a:ext cx="4481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пополнение оборотных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средств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плавающие и фиксированные ставки</a:t>
            </a:r>
          </a:p>
          <a:p>
            <a:pPr>
              <a:lnSpc>
                <a:spcPct val="2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умма кредита до 22 миллионов рублей </a:t>
            </a:r>
          </a:p>
          <a:p>
            <a:pPr>
              <a:lnSpc>
                <a:spcPct val="2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без залога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срок кредита – до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12 месяцев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рассмотрение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заявки 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рабочих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дня!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8" descr="C:\Users\FilippovRS\Desktop\white\2x_clock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1" y="4897426"/>
            <a:ext cx="375625" cy="37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C:\Users\FilippovRS\Desktop\white\x_percentage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72324">
            <a:off x="6232152" y="2506824"/>
            <a:ext cx="373183" cy="37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FilippovRS\Desktop\white\2x_cash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985" y="1911116"/>
            <a:ext cx="383517" cy="38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Users\FilippovRS\Desktop\white\x_time-laps.pn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594" y="4281667"/>
            <a:ext cx="382299" cy="38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" descr="C:\Users\FilippovRS\Desktop\white\2x_check-file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948" y="3131406"/>
            <a:ext cx="395590" cy="39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" descr="C:\Users\FilippovRS\Desktop\white\2x_check-file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473" y="3684964"/>
            <a:ext cx="395590" cy="39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47500" y="5727992"/>
            <a:ext cx="23931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Целевой сегмент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Оптовая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торговля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994624" y="1867994"/>
            <a:ext cx="0" cy="4077226"/>
          </a:xfrm>
          <a:prstGeom prst="line">
            <a:avLst/>
          </a:prstGeom>
          <a:ln w="2222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42517" y="1840765"/>
            <a:ext cx="564926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33333"/>
                </a:solidFill>
                <a:latin typeface="YS Text"/>
              </a:rPr>
              <a:t>Об овердрафте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простыми словами.</a:t>
            </a:r>
          </a:p>
          <a:p>
            <a:endParaRPr lang="ru-RU" dirty="0">
              <a:solidFill>
                <a:srgbClr val="333333"/>
              </a:solidFill>
              <a:latin typeface="YS Text"/>
            </a:endParaRPr>
          </a:p>
          <a:p>
            <a:r>
              <a:rPr lang="ru-RU" b="1" dirty="0" smtClean="0">
                <a:solidFill>
                  <a:srgbClr val="333333"/>
                </a:solidFill>
                <a:latin typeface="YS Text"/>
              </a:rPr>
              <a:t>Это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возможность при необходимости уходить в минус на расчётном счете. </a:t>
            </a:r>
            <a:endParaRPr lang="ru-RU" dirty="0" smtClean="0">
              <a:solidFill>
                <a:srgbClr val="333333"/>
              </a:solidFill>
              <a:latin typeface="YS Text"/>
            </a:endParaRPr>
          </a:p>
          <a:p>
            <a:endParaRPr lang="ru-RU" dirty="0">
              <a:solidFill>
                <a:srgbClr val="333333"/>
              </a:solidFill>
              <a:latin typeface="YS Text"/>
            </a:endParaRPr>
          </a:p>
          <a:p>
            <a:r>
              <a:rPr lang="ru-RU" dirty="0">
                <a:solidFill>
                  <a:srgbClr val="333333"/>
                </a:solidFill>
                <a:latin typeface="YS Text"/>
              </a:rPr>
              <a:t>Инструмент 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похож на </a:t>
            </a:r>
            <a:r>
              <a:rPr lang="ru-RU" b="1" dirty="0" smtClean="0">
                <a:solidFill>
                  <a:srgbClr val="333333"/>
                </a:solidFill>
                <a:latin typeface="YS Text"/>
              </a:rPr>
              <a:t>кредит 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или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</a:t>
            </a:r>
            <a:r>
              <a:rPr lang="ru-RU" b="1" dirty="0" smtClean="0">
                <a:solidFill>
                  <a:srgbClr val="333333"/>
                </a:solidFill>
                <a:latin typeface="YS Text"/>
              </a:rPr>
              <a:t>кредитную</a:t>
            </a:r>
          </a:p>
          <a:p>
            <a:r>
              <a:rPr lang="ru-RU" dirty="0" smtClean="0">
                <a:solidFill>
                  <a:srgbClr val="333333"/>
                </a:solidFill>
                <a:latin typeface="YS Text"/>
              </a:rPr>
              <a:t>линию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, но имеет важную особенность: чтобы воспользоваться средствами в рамках 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подключенного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овердрафта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, не нужно 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каждый раз обращаться 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в банк и ждать перевода – деньги уже находятся в вашем 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распоряжении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на расчетном счете.</a:t>
            </a:r>
          </a:p>
          <a:p>
            <a:endParaRPr lang="ru-RU" dirty="0">
              <a:solidFill>
                <a:srgbClr val="333333"/>
              </a:solidFill>
              <a:latin typeface="YS Text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YS Text"/>
              </a:rPr>
              <a:t>Как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кредитная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карта, но для бизнеса!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88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fld id="{5BDE3E92-56AF-4B7B-B802-0E8D6DC059C7}" type="slidenum">
              <a:rPr lang="ru-RU" altLang="ru-RU">
                <a:latin typeface="Arial" panose="020B0604020202020204" pitchFamily="34" charset="0"/>
              </a:rPr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r>
              <a:rPr lang="ru-RU" altLang="ru-RU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8581" y="206569"/>
            <a:ext cx="4372251" cy="410369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>
              <a:lnSpc>
                <a:spcPts val="317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102C51"/>
                </a:solidFill>
                <a:latin typeface="QOLAIL+Cascadia Mono Regular"/>
                <a:cs typeface="QOLAIL+Cascadia Mono Regular"/>
              </a:rPr>
              <a:t>Кредит «Бизнес ипотека»</a:t>
            </a:r>
            <a:endParaRPr lang="ru-RU" sz="2400" dirty="0">
              <a:solidFill>
                <a:srgbClr val="102C51"/>
              </a:solidFill>
              <a:latin typeface="QOLAIL+Cascadia Mono Regular"/>
              <a:cs typeface="QOLAIL+Cascadia Mono Regular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139" y="166835"/>
            <a:ext cx="314369" cy="28579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61507" y="704930"/>
            <a:ext cx="54864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4C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b="1" dirty="0" smtClean="0">
                <a:solidFill>
                  <a:srgbClr val="4C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клиента есть объект недвижимости и официальная заработная плата?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4C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«Бизнес ипотека» – это просто!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371660" y="2331217"/>
            <a:ext cx="434255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потребительские цели, приобретение недвижимости, рефинансирование кредитов в других банках, на оплату по договору комплексного ипотечного страхования</a:t>
            </a:r>
          </a:p>
          <a:p>
            <a:pPr>
              <a:lnSpc>
                <a:spcPct val="2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сумма кредита до 60 миллионов рублей </a:t>
            </a: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Залог имеющейся в собственности недвижимости </a:t>
            </a:r>
          </a:p>
          <a:p>
            <a:pPr>
              <a:lnSpc>
                <a:spcPct val="2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кредита – до 240 месяцев</a:t>
            </a:r>
          </a:p>
          <a:p>
            <a:pPr>
              <a:lnSpc>
                <a:spcPct val="2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рассмотрение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заявки 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рабочих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дней!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8" descr="C:\Users\FilippovRS\Desktop\white\2x_clock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49" y="5138989"/>
            <a:ext cx="375625" cy="37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C:\Users\FilippovRS\Desktop\white\x_percentage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72324">
            <a:off x="725171" y="3781503"/>
            <a:ext cx="373183" cy="37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FilippovRS\Desktop\white\2x_cash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5" y="2686593"/>
            <a:ext cx="383517" cy="38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Users\FilippovRS\Desktop\white\x_time-laps.pn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11" y="5713430"/>
            <a:ext cx="382299" cy="38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" descr="C:\Users\FilippovRS\Desktop\white\2x_check-file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5" y="4459522"/>
            <a:ext cx="395590" cy="39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Прямая соединительная линия 30"/>
          <p:cNvCxnSpPr/>
          <p:nvPr/>
        </p:nvCxnSpPr>
        <p:spPr>
          <a:xfrm>
            <a:off x="5883792" y="657512"/>
            <a:ext cx="0" cy="5426788"/>
          </a:xfrm>
          <a:prstGeom prst="line">
            <a:avLst/>
          </a:prstGeom>
          <a:ln w="2222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257923" y="1221149"/>
            <a:ext cx="548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4C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 хочет купить объект недвижимости? </a:t>
            </a:r>
            <a:r>
              <a:rPr lang="ru-RU" b="1" dirty="0" smtClean="0">
                <a:solidFill>
                  <a:srgbClr val="4C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«Бизнес </a:t>
            </a:r>
            <a:r>
              <a:rPr lang="ru-RU" b="1" dirty="0">
                <a:solidFill>
                  <a:srgbClr val="4C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ипотека</a:t>
            </a:r>
            <a:r>
              <a:rPr lang="ru-RU" b="1" dirty="0" smtClean="0">
                <a:solidFill>
                  <a:srgbClr val="4C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+» </a:t>
            </a:r>
            <a:r>
              <a:rPr lang="ru-RU" b="1" dirty="0">
                <a:solidFill>
                  <a:srgbClr val="4C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это просто!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486362" y="2667418"/>
            <a:ext cx="532708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приобретение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недвижимости на вторичном рынке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Договору купли-продажи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 юридического или физического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лица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или индивидуального предпринимателя</a:t>
            </a: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сумма кредита до 20 миллионов рублей </a:t>
            </a: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Залог приобретаемой недвижимости </a:t>
            </a:r>
          </a:p>
          <a:p>
            <a:pPr>
              <a:lnSpc>
                <a:spcPct val="2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кредита – до 240 месяцев</a:t>
            </a:r>
          </a:p>
          <a:p>
            <a:pPr>
              <a:lnSpc>
                <a:spcPct val="2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рассмотрение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заявки 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 рабочий день!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08584" y="6329396"/>
            <a:ext cx="10498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Целевой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сегмент: физические, юридические лица индивидуальные предприниматели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gray">
          <a:xfrm>
            <a:off x="6963781" y="206734"/>
            <a:ext cx="4372251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0" fontAlgn="base" hangingPunct="0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0" fontAlgn="base" hangingPunct="0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2pPr>
            <a:lvl3pPr algn="l" defTabSz="913526" rtl="0" eaLnBrk="0" fontAlgn="base" hangingPunct="0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3pPr>
            <a:lvl4pPr algn="l" defTabSz="913526" rtl="0" eaLnBrk="0" fontAlgn="base" hangingPunct="0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4pPr>
            <a:lvl5pPr algn="l" defTabSz="913526" rtl="0" eaLnBrk="0" fontAlgn="base" hangingPunct="0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5pPr>
            <a:lvl6pPr marL="466481" algn="l" defTabSz="913526" rtl="0" fontAlgn="base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6pPr>
            <a:lvl7pPr marL="932962" algn="l" defTabSz="913526" rtl="0" fontAlgn="base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7pPr>
            <a:lvl8pPr marL="1399443" algn="l" defTabSz="913526" rtl="0" fontAlgn="base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8pPr>
            <a:lvl9pPr marL="1865925" algn="l" defTabSz="913526" rtl="0" fontAlgn="base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lnSpc>
                <a:spcPts val="317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kern="0" dirty="0" smtClean="0">
                <a:solidFill>
                  <a:srgbClr val="102C51"/>
                </a:solidFill>
                <a:latin typeface="QOLAIL+Cascadia Mono Regular"/>
                <a:cs typeface="QOLAIL+Cascadia Mono Regular"/>
              </a:rPr>
              <a:t>Кредит «Бизнес ипотека +»</a:t>
            </a:r>
            <a:endParaRPr lang="ru-RU" sz="2400" kern="0" dirty="0">
              <a:solidFill>
                <a:srgbClr val="102C51"/>
              </a:solidFill>
              <a:latin typeface="QOLAIL+Cascadia Mono Regular"/>
              <a:cs typeface="QOLAIL+Cascadia Mon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7241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3319" y="766058"/>
            <a:ext cx="10341243" cy="476164"/>
          </a:xfrm>
          <a:prstGeom prst="rect">
            <a:avLst/>
          </a:prstGeom>
          <a:solidFill>
            <a:srgbClr val="19F2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CB552812-A8D5-9F4C-E7C2-1561DAD12CA5}"/>
              </a:ext>
            </a:extLst>
          </p:cNvPr>
          <p:cNvSpPr/>
          <p:nvPr/>
        </p:nvSpPr>
        <p:spPr>
          <a:xfrm>
            <a:off x="0" y="138082"/>
            <a:ext cx="12191999" cy="421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spc="300" dirty="0">
                <a:solidFill>
                  <a:srgbClr val="1D4F91"/>
                </a:solidFill>
                <a:latin typeface="FORMULAR-LIGHT"/>
                <a:cs typeface="+mn-ea"/>
              </a:rPr>
              <a:t>Информация для </a:t>
            </a:r>
            <a:r>
              <a:rPr lang="ru-RU" sz="2800" spc="300" dirty="0" smtClean="0">
                <a:solidFill>
                  <a:srgbClr val="1D4F91"/>
                </a:solidFill>
                <a:latin typeface="FORMULAR-LIGHT"/>
                <a:cs typeface="+mn-ea"/>
              </a:rPr>
              <a:t>агентов</a:t>
            </a:r>
            <a:endParaRPr lang="ru-RU" sz="2800" spc="300" dirty="0">
              <a:solidFill>
                <a:srgbClr val="1D4F91"/>
              </a:solidFill>
              <a:latin typeface="FORMULAR-LIGHT"/>
              <a:cs typeface="+mn-ea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040" y="4789391"/>
            <a:ext cx="1089857" cy="36328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B552812-A8D5-9F4C-E7C2-1561DAD12CA5}"/>
              </a:ext>
            </a:extLst>
          </p:cNvPr>
          <p:cNvSpPr/>
          <p:nvPr/>
        </p:nvSpPr>
        <p:spPr>
          <a:xfrm>
            <a:off x="761018" y="789004"/>
            <a:ext cx="10254914" cy="321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rgbClr val="1D4F91"/>
                </a:solidFill>
                <a:ea typeface="+mj-ea"/>
                <a:cs typeface="Calibri Light" panose="020F0302020204030204" pitchFamily="34" charset="0"/>
              </a:rPr>
              <a:t>Чтобы </a:t>
            </a:r>
            <a:r>
              <a:rPr lang="ru-RU" sz="2800" dirty="0">
                <a:solidFill>
                  <a:srgbClr val="1D4F91"/>
                </a:solidFill>
                <a:ea typeface="+mj-ea"/>
                <a:cs typeface="Calibri Light" panose="020F0302020204030204" pitchFamily="34" charset="0"/>
              </a:rPr>
              <a:t>стать </a:t>
            </a:r>
            <a:r>
              <a:rPr lang="ru-RU" sz="2800" dirty="0" smtClean="0">
                <a:solidFill>
                  <a:srgbClr val="FF0000"/>
                </a:solidFill>
                <a:ea typeface="+mj-ea"/>
                <a:cs typeface="Calibri Light" panose="020F0302020204030204" pitchFamily="34" charset="0"/>
              </a:rPr>
              <a:t>агентом</a:t>
            </a:r>
            <a:r>
              <a:rPr lang="ru-RU" sz="2800" dirty="0" smtClean="0">
                <a:solidFill>
                  <a:srgbClr val="1D4F91"/>
                </a:solidFill>
                <a:ea typeface="+mj-ea"/>
                <a:cs typeface="Calibri Light" panose="020F0302020204030204" pitchFamily="34" charset="0"/>
              </a:rPr>
              <a:t> </a:t>
            </a:r>
            <a:r>
              <a:rPr lang="ru-RU" sz="2800" dirty="0">
                <a:solidFill>
                  <a:srgbClr val="1D4F91"/>
                </a:solidFill>
                <a:ea typeface="+mj-ea"/>
                <a:cs typeface="Calibri Light" panose="020F0302020204030204" pitchFamily="34" charset="0"/>
              </a:rPr>
              <a:t>«Реалист Банка</a:t>
            </a:r>
            <a:r>
              <a:rPr lang="ru-RU" sz="2800" dirty="0" smtClean="0">
                <a:solidFill>
                  <a:srgbClr val="1D4F91"/>
                </a:solidFill>
                <a:ea typeface="+mj-ea"/>
                <a:cs typeface="Calibri Light" panose="020F0302020204030204" pitchFamily="34" charset="0"/>
              </a:rPr>
              <a:t>»</a:t>
            </a:r>
            <a:endParaRPr lang="ru-RU" sz="2800" dirty="0">
              <a:solidFill>
                <a:srgbClr val="1D4F91"/>
              </a:solidFill>
              <a:ea typeface="+mj-ea"/>
              <a:cs typeface="Calibri Light" panose="020F0302020204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086695" y="2347793"/>
          <a:ext cx="10677517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7425">
                  <a:extLst>
                    <a:ext uri="{9D8B030D-6E8A-4147-A177-3AD203B41FA5}">
                      <a16:colId xmlns:a16="http://schemas.microsoft.com/office/drawing/2014/main" val="1626527041"/>
                    </a:ext>
                  </a:extLst>
                </a:gridCol>
                <a:gridCol w="5470092">
                  <a:extLst>
                    <a:ext uri="{9D8B030D-6E8A-4147-A177-3AD203B41FA5}">
                      <a16:colId xmlns:a16="http://schemas.microsoft.com/office/drawing/2014/main" val="5810545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0" kern="1200" dirty="0" smtClean="0">
                          <a:solidFill>
                            <a:srgbClr val="1D4F91"/>
                          </a:solidFill>
                          <a:latin typeface="+mn-lt"/>
                          <a:ea typeface="+mj-ea"/>
                          <a:cs typeface="Calibri Light" panose="020F0302020204030204" pitchFamily="34" charset="0"/>
                        </a:rPr>
                        <a:t>Агент РКО </a:t>
                      </a:r>
                      <a:endParaRPr lang="ru-RU" sz="1800" b="0" kern="1200" dirty="0">
                        <a:solidFill>
                          <a:srgbClr val="1D4F91"/>
                        </a:solidFill>
                        <a:latin typeface="+mn-lt"/>
                        <a:ea typeface="+mj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dirty="0" smtClean="0">
                          <a:ln>
                            <a:noFill/>
                          </a:ln>
                          <a:solidFill>
                            <a:srgbClr val="1D4F9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  <a:hlinkClick r:id="rId3"/>
                        </a:rPr>
                        <a:t>https://realistbank.ru/business/rko/</a:t>
                      </a:r>
                      <a:endParaRPr lang="ru-RU" sz="1600" b="0" u="none" dirty="0">
                        <a:ln>
                          <a:noFill/>
                        </a:ln>
                        <a:solidFill>
                          <a:srgbClr val="1D4F91"/>
                        </a:solidFill>
                        <a:latin typeface="+mn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9490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rgbClr val="1D4F91"/>
                          </a:solidFill>
                          <a:latin typeface="+mn-lt"/>
                          <a:ea typeface="+mj-ea"/>
                          <a:cs typeface="Calibri Light" panose="020F0302020204030204" pitchFamily="34" charset="0"/>
                        </a:rPr>
                        <a:t>Агент по Кредитам</a:t>
                      </a:r>
                      <a:endParaRPr lang="ru-RU" sz="1800" b="0" kern="1200" dirty="0">
                        <a:solidFill>
                          <a:srgbClr val="1D4F91"/>
                        </a:solidFill>
                        <a:latin typeface="+mn-lt"/>
                        <a:ea typeface="+mj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kern="1200" dirty="0" smtClean="0">
                          <a:ln>
                            <a:noFill/>
                          </a:ln>
                          <a:solidFill>
                            <a:srgbClr val="1D4F9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  <a:hlinkClick r:id="rId4"/>
                        </a:rPr>
                        <a:t>https://realistbank.ru/business/overdraft/</a:t>
                      </a:r>
                      <a:endParaRPr lang="en-US" sz="1600" b="0" u="none" kern="1200" dirty="0" smtClean="0">
                        <a:ln>
                          <a:noFill/>
                        </a:ln>
                        <a:solidFill>
                          <a:srgbClr val="1D4F91"/>
                        </a:solidFill>
                        <a:latin typeface="+mn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064375"/>
                  </a:ext>
                </a:extLst>
              </a:tr>
              <a:tr h="63616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rgbClr val="1D4F91"/>
                          </a:solidFill>
                          <a:latin typeface="+mn-lt"/>
                          <a:ea typeface="+mj-ea"/>
                          <a:cs typeface="Calibri Light" panose="020F0302020204030204" pitchFamily="34" charset="0"/>
                        </a:rPr>
                        <a:t>Агент по Кредитам под залог недвижимости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rgbClr val="1D4F91"/>
                          </a:solidFill>
                          <a:latin typeface="+mn-lt"/>
                          <a:ea typeface="+mj-ea"/>
                          <a:cs typeface="Calibri Light" panose="020F0302020204030204" pitchFamily="34" charset="0"/>
                        </a:rPr>
                        <a:t>     («Бизнес Ипотека» и «Бизнес Ипотека +»)</a:t>
                      </a:r>
                      <a:endParaRPr lang="ru-RU" sz="1800" b="0" kern="1200" dirty="0">
                        <a:solidFill>
                          <a:srgbClr val="1D4F91"/>
                        </a:solidFill>
                        <a:latin typeface="+mn-lt"/>
                        <a:ea typeface="+mj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dirty="0" smtClean="0">
                          <a:ln>
                            <a:noFill/>
                          </a:ln>
                          <a:solidFill>
                            <a:srgbClr val="1D4F9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  <a:hlinkClick r:id="rId5"/>
                        </a:rPr>
                        <a:t>https://realistbank.ru/individuals/mortgage-business/</a:t>
                      </a:r>
                      <a:endParaRPr lang="ru-RU" sz="1600" b="0" u="none" dirty="0">
                        <a:ln>
                          <a:noFill/>
                        </a:ln>
                        <a:solidFill>
                          <a:srgbClr val="1D4F91"/>
                        </a:solidFill>
                        <a:latin typeface="+mn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197748"/>
                  </a:ext>
                </a:extLst>
              </a:tr>
              <a:tr h="33245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rgbClr val="1D4F91"/>
                          </a:solidFill>
                          <a:latin typeface="+mn-lt"/>
                          <a:ea typeface="+mj-ea"/>
                          <a:cs typeface="Calibri Light" panose="020F0302020204030204" pitchFamily="34" charset="0"/>
                        </a:rPr>
                        <a:t>Агент ВЭД</a:t>
                      </a:r>
                      <a:endParaRPr lang="ru-RU" sz="1800" b="0" kern="1200" dirty="0">
                        <a:solidFill>
                          <a:srgbClr val="1D4F91"/>
                        </a:solidFill>
                        <a:latin typeface="+mn-lt"/>
                        <a:ea typeface="+mj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kern="1200" dirty="0" smtClean="0">
                          <a:ln>
                            <a:noFill/>
                          </a:ln>
                          <a:solidFill>
                            <a:srgbClr val="1D4F9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  <a:hlinkClick r:id="rId6"/>
                        </a:rPr>
                        <a:t>https://realistbank.ru/business/operatsii-po-ved/</a:t>
                      </a:r>
                      <a:endParaRPr lang="ru-RU" sz="1600" b="0" u="none" kern="1200" dirty="0">
                        <a:ln>
                          <a:noFill/>
                        </a:ln>
                        <a:solidFill>
                          <a:srgbClr val="1D4F91"/>
                        </a:solidFill>
                        <a:latin typeface="+mn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575501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80473" y="1744612"/>
            <a:ext cx="11118821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1D4F91"/>
                </a:solidFill>
                <a:ea typeface="+mj-ea"/>
                <a:cs typeface="Calibri Light" panose="020F0302020204030204" pitchFamily="34" charset="0"/>
              </a:rPr>
              <a:t>Перейти на официальном </a:t>
            </a:r>
            <a:r>
              <a:rPr lang="ru-RU" sz="2400" dirty="0" smtClean="0">
                <a:solidFill>
                  <a:srgbClr val="1D4F91"/>
                </a:solidFill>
                <a:ea typeface="+mj-ea"/>
                <a:cs typeface="Calibri Light" panose="020F0302020204030204" pitchFamily="34" charset="0"/>
              </a:rPr>
              <a:t>сайте АО «Реалист Банк» по </a:t>
            </a:r>
            <a:r>
              <a:rPr lang="ru-RU" sz="2400" dirty="0">
                <a:solidFill>
                  <a:srgbClr val="1D4F91"/>
                </a:solidFill>
                <a:ea typeface="+mj-ea"/>
                <a:cs typeface="Calibri Light" panose="020F0302020204030204" pitchFamily="34" charset="0"/>
              </a:rPr>
              <a:t>ссылкам ниже </a:t>
            </a:r>
            <a:r>
              <a:rPr lang="ru-RU" sz="2400" dirty="0" smtClean="0">
                <a:solidFill>
                  <a:srgbClr val="1D4F91"/>
                </a:solidFill>
                <a:ea typeface="+mj-ea"/>
                <a:cs typeface="Calibri Light" panose="020F0302020204030204" pitchFamily="34" charset="0"/>
              </a:rPr>
              <a:t>:</a:t>
            </a:r>
            <a:endParaRPr lang="ru-RU" sz="2400" dirty="0">
              <a:solidFill>
                <a:srgbClr val="1D4F91"/>
              </a:solidFill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21018" y="1734258"/>
            <a:ext cx="540000" cy="540000"/>
          </a:xfrm>
          <a:prstGeom prst="ellipse">
            <a:avLst/>
          </a:prstGeom>
          <a:solidFill>
            <a:srgbClr val="19F2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9197" y="1770256"/>
            <a:ext cx="375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D4F91"/>
                </a:solidFill>
                <a:latin typeface="+mj-lt"/>
              </a:rPr>
              <a:t>1</a:t>
            </a:r>
            <a:endParaRPr lang="ru-RU" sz="2400" b="1" dirty="0">
              <a:solidFill>
                <a:srgbClr val="1D4F91"/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0474" y="4697062"/>
            <a:ext cx="5814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D4F91"/>
                </a:solidFill>
                <a:ea typeface="+mj-ea"/>
                <a:cs typeface="Calibri Light" panose="020F0302020204030204" pitchFamily="34" charset="0"/>
              </a:rPr>
              <a:t>Нажать кнопку «Стать </a:t>
            </a:r>
            <a:r>
              <a:rPr lang="ru-RU" sz="2400" dirty="0" smtClean="0">
                <a:solidFill>
                  <a:srgbClr val="1D4F91"/>
                </a:solidFill>
                <a:ea typeface="+mj-ea"/>
                <a:cs typeface="Calibri Light" panose="020F0302020204030204" pitchFamily="34" charset="0"/>
              </a:rPr>
              <a:t>агентом»</a:t>
            </a:r>
            <a:endParaRPr lang="ru-RU" sz="2400" dirty="0">
              <a:solidFill>
                <a:srgbClr val="1D4F91"/>
              </a:solidFill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80473" y="5845145"/>
            <a:ext cx="8456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D4F91"/>
                </a:solidFill>
                <a:ea typeface="+mj-ea"/>
                <a:cs typeface="Calibri Light" panose="020F0302020204030204" pitchFamily="34" charset="0"/>
              </a:rPr>
              <a:t>Дождаться звонка из банка для оформления сотрудничества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1454" y="4301845"/>
            <a:ext cx="2196238" cy="2192763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221018" y="4704518"/>
            <a:ext cx="540000" cy="540000"/>
          </a:xfrm>
          <a:prstGeom prst="ellipse">
            <a:avLst/>
          </a:prstGeom>
          <a:solidFill>
            <a:srgbClr val="19F2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9197" y="4740516"/>
            <a:ext cx="375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D4F91"/>
                </a:solidFill>
                <a:latin typeface="+mj-lt"/>
              </a:rPr>
              <a:t>2</a:t>
            </a:r>
            <a:endParaRPr lang="ru-RU" sz="2400" b="1" dirty="0">
              <a:solidFill>
                <a:srgbClr val="1D4F91"/>
              </a:solidFill>
              <a:latin typeface="+mj-lt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221018" y="5814178"/>
            <a:ext cx="540000" cy="540000"/>
          </a:xfrm>
          <a:prstGeom prst="ellipse">
            <a:avLst/>
          </a:prstGeom>
          <a:solidFill>
            <a:srgbClr val="19F2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9197" y="5850176"/>
            <a:ext cx="375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D4F91"/>
                </a:solidFill>
                <a:latin typeface="+mj-lt"/>
              </a:rPr>
              <a:t>3</a:t>
            </a:r>
            <a:endParaRPr lang="ru-RU" sz="2400" b="1" dirty="0">
              <a:solidFill>
                <a:srgbClr val="1D4F91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94634" y="4694586"/>
            <a:ext cx="2687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ea typeface="+mj-ea"/>
                <a:cs typeface="Calibri Light" panose="020F0302020204030204" pitchFamily="34" charset="0"/>
              </a:rPr>
              <a:t>и заполнить заявку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5244149" y="4732083"/>
            <a:ext cx="438638" cy="42956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80473" y="1215754"/>
            <a:ext cx="3036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dirty="0">
                <a:solidFill>
                  <a:srgbClr val="1D4F91"/>
                </a:solidFill>
                <a:ea typeface="+mj-ea"/>
                <a:cs typeface="Calibri Light" panose="020F0302020204030204" pitchFamily="34" charset="0"/>
              </a:rPr>
              <a:t>Три простых шага</a:t>
            </a:r>
            <a:r>
              <a:rPr lang="en-US" sz="2800" dirty="0">
                <a:solidFill>
                  <a:srgbClr val="1D4F91"/>
                </a:solidFill>
                <a:ea typeface="+mj-ea"/>
                <a:cs typeface="Calibri Light" panose="020F0302020204030204" pitchFamily="34" charset="0"/>
              </a:rPr>
              <a:t> </a:t>
            </a:r>
            <a:r>
              <a:rPr lang="ru-RU" sz="2800" dirty="0">
                <a:solidFill>
                  <a:srgbClr val="1D4F91"/>
                </a:solidFill>
                <a:ea typeface="+mj-ea"/>
                <a:cs typeface="Calibri Light" panose="020F03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8411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fld id="{5BDE3E92-56AF-4B7B-B802-0E8D6DC059C7}" type="slidenum">
              <a:rPr lang="ru-RU" altLang="ru-RU">
                <a:latin typeface="Arial" panose="020B0604020202020204" pitchFamily="34" charset="0"/>
              </a:rPr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r>
              <a:rPr lang="ru-RU" altLang="ru-RU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67433" y="317460"/>
            <a:ext cx="8097173" cy="488204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3239" defTabSz="932962" eaLnBrk="1" hangingPunct="1"/>
            <a:r>
              <a:rPr lang="ru-RU" altLang="ru-RU" sz="2400" dirty="0" smtClean="0">
                <a:solidFill>
                  <a:schemeClr val="accent6">
                    <a:lumMod val="25000"/>
                  </a:schemeClr>
                </a:solidFill>
                <a:latin typeface="Formular" panose="02000000000000000000"/>
              </a:rPr>
              <a:t>Часто задаваемые вопросы и ответы на них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139" y="166835"/>
            <a:ext cx="314369" cy="28579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513394"/>
              </p:ext>
            </p:extLst>
          </p:nvPr>
        </p:nvGraphicFramePr>
        <p:xfrm>
          <a:off x="204186" y="681839"/>
          <a:ext cx="11564495" cy="60807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sx="3000" sy="3000" algn="ctr" rotWithShape="0">
                    <a:srgbClr val="000000">
                      <a:alpha val="43137"/>
                    </a:srgbClr>
                  </a:outerShdw>
                </a:effectLst>
                <a:tableStyleId>{073A0DAA-6AF3-43AB-8588-CEC1D06C72B9}</a:tableStyleId>
              </a:tblPr>
              <a:tblGrid>
                <a:gridCol w="3852909">
                  <a:extLst>
                    <a:ext uri="{9D8B030D-6E8A-4147-A177-3AD203B41FA5}">
                      <a16:colId xmlns:a16="http://schemas.microsoft.com/office/drawing/2014/main" val="2508637711"/>
                    </a:ext>
                  </a:extLst>
                </a:gridCol>
                <a:gridCol w="7711586">
                  <a:extLst>
                    <a:ext uri="{9D8B030D-6E8A-4147-A177-3AD203B41FA5}">
                      <a16:colId xmlns:a16="http://schemas.microsoft.com/office/drawing/2014/main" val="2620063068"/>
                    </a:ext>
                  </a:extLst>
                </a:gridCol>
              </a:tblGrid>
              <a:tr h="21657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Вопросы клиентов</a:t>
                      </a:r>
                      <a:endParaRPr lang="ru-RU" sz="1300" dirty="0"/>
                    </a:p>
                  </a:txBody>
                  <a:tcPr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Ответы </a:t>
                      </a:r>
                      <a:endParaRPr lang="ru-RU" sz="1300" dirty="0"/>
                    </a:p>
                  </a:txBody>
                  <a:tcPr>
                    <a:solidFill>
                      <a:schemeClr val="accent5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028174"/>
                  </a:ext>
                </a:extLst>
              </a:tr>
              <a:tr h="216574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какие цели предоставляете кредиты?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Банк предоставляет кредитные средства на все бизнес цели: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Оборотное кредитование (закуп товаров, услуг, выплата з/п, оплата кредиторской задолженности и т.д.)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Инвестиционное кредитование (приобретение коммерческой недвижимости, транспорта, оборудования)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Рефинансирование кредитов в других Банках (выданных на бизнес цели)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3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Овердрафтное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кредитование (покрытие кассовых разрывов, финансирование расчетного счета при недостаточности </a:t>
                      </a:r>
                      <a:r>
                        <a:rPr lang="ru-RU" sz="13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денежнежных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средств)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Кредитование на исполнение контрактов (финансирование исполнения контрактов / договоров) 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ru-RU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Также Банк финансирует физических лиц в рамках продукта «Бизнес-ипотека», который предоставляется на потребительские цели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439538"/>
                  </a:ext>
                </a:extLst>
              </a:tr>
              <a:tr h="264983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300" dirty="0" smtClean="0"/>
                        <a:t>На какие сроки предоставляются кредиты?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300" dirty="0" smtClean="0"/>
                        <a:t>Сроки кредитования зависят от цели кредитования и выбранного продукта (для бизнес целей сроки могут быть до 120 месяцев, а для потребительских целей сроки могут быть до 240 месяцев)</a:t>
                      </a:r>
                      <a:endParaRPr lang="ru-RU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86922"/>
                  </a:ext>
                </a:extLst>
              </a:tr>
              <a:tr h="216574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300" dirty="0" smtClean="0"/>
                        <a:t>Какие сферы деятельности </a:t>
                      </a:r>
                      <a:r>
                        <a:rPr lang="ru-RU" sz="1300" b="1" dirty="0" smtClean="0"/>
                        <a:t>Банк                      не кредитует?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Изготовление или торговля наркотическими средствами, оружием, сигаретами;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Игорный бизнес, букмекерские услуги, ломбарды;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Научные разработки и исследования;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Торговля редкими видами животных;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Культура и искусство, в т. ч. шоу-бизнес, галереи, фильмы;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Валютные спекуляции, инвестиции в ценные бумаги и финансовая деятельность (лизинг, страховые компании, брокерские компании и т.д.);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Жилищное строительство;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Осуществление деятельности по договорам комиссии;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Производство: добыча полезных ископаемых, нерудные материалы, производство вооружений и /или продукции военного назначения;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Оптовая торговля (заготовка и переработка): лом чёрных и цветных металлов, нефтепродукты (кроме АЗС);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Торговля: зерном (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зернотрейдерство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Лесозаготовительная деятельность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161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903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fld id="{5BDE3E92-56AF-4B7B-B802-0E8D6DC059C7}" type="slidenum">
              <a:rPr lang="ru-RU" altLang="ru-RU">
                <a:latin typeface="Arial" panose="020B0604020202020204" pitchFamily="34" charset="0"/>
              </a:rPr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r>
              <a:rPr lang="ru-RU" altLang="ru-RU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139" y="166835"/>
            <a:ext cx="314369" cy="28579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gray">
          <a:xfrm>
            <a:off x="2466976" y="3013669"/>
            <a:ext cx="6753224" cy="369332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Formular" panose="02000000000000000000" pitchFamily="2" charset="0"/>
                <a:ea typeface="+mj-ea"/>
                <a:cs typeface="+mj-cs"/>
              </a:defRPr>
            </a:lvl1pPr>
          </a:lstStyle>
          <a:p>
            <a:pPr marL="3239" algn="ctr" defTabSz="932962"/>
            <a:r>
              <a:rPr lang="ru-RU" altLang="ru-RU" sz="2800" b="1" dirty="0" smtClean="0">
                <a:solidFill>
                  <a:schemeClr val="accent6">
                    <a:lumMod val="25000"/>
                  </a:schemeClr>
                </a:solidFill>
                <a:latin typeface="Formular" panose="02000000000000000000"/>
              </a:rPr>
              <a:t>Подробно об условиях кредитования</a:t>
            </a:r>
          </a:p>
          <a:p>
            <a:pPr marL="3239" algn="ctr" defTabSz="932962"/>
            <a:endParaRPr lang="ru-RU" altLang="ru-RU" sz="2800" b="1" dirty="0" smtClean="0">
              <a:solidFill>
                <a:schemeClr val="accent6">
                  <a:lumMod val="25000"/>
                </a:schemeClr>
              </a:solidFill>
              <a:latin typeface="Formular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54718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fld id="{5BDE3E92-56AF-4B7B-B802-0E8D6DC059C7}" type="slidenum">
              <a:rPr lang="ru-RU" altLang="ru-RU">
                <a:latin typeface="Arial" panose="020B0604020202020204" pitchFamily="34" charset="0"/>
              </a:rPr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r>
              <a:rPr lang="ru-RU" altLang="ru-RU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139" y="166835"/>
            <a:ext cx="314369" cy="285790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681998"/>
              </p:ext>
            </p:extLst>
          </p:nvPr>
        </p:nvGraphicFramePr>
        <p:xfrm>
          <a:off x="364919" y="571081"/>
          <a:ext cx="11337554" cy="6217920"/>
        </p:xfrm>
        <a:graphic>
          <a:graphicData uri="http://schemas.openxmlformats.org/drawingml/2006/table">
            <a:tbl>
              <a:tblPr firstRow="1" firstCol="1" bandRow="1"/>
              <a:tblGrid>
                <a:gridCol w="2751679">
                  <a:extLst>
                    <a:ext uri="{9D8B030D-6E8A-4147-A177-3AD203B41FA5}">
                      <a16:colId xmlns:a16="http://schemas.microsoft.com/office/drawing/2014/main" val="2297971779"/>
                    </a:ext>
                  </a:extLst>
                </a:gridCol>
                <a:gridCol w="8585875">
                  <a:extLst>
                    <a:ext uri="{9D8B030D-6E8A-4147-A177-3AD203B41FA5}">
                      <a16:colId xmlns:a16="http://schemas.microsoft.com/office/drawing/2014/main" val="3618963530"/>
                    </a:ext>
                  </a:extLst>
                </a:gridCol>
              </a:tblGrid>
              <a:tr h="166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Параметры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35" marR="5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Условие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35" marR="5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955970"/>
                  </a:ext>
                </a:extLst>
              </a:tr>
              <a:tr h="1252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Лимит на сделку, 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35" marR="5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200 тыс. рублей до 5 млн рублей включительно, но не более лимита, рассчитанного по следующей формуле: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Максимальный лимит на сделку = (среднемесячный чистый кредитовый оборот по счету (счетам) Заемщика за последние 12 месяцев * 3) – (сумма среднемесячных платежей по действующим кредитным продуктам/договорам лизинга, включая расчетный среднемесячный платеж по выдаваемому кредиту * 3).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 этом, общая сумма среднемесячных платежей по действующим кредитным продуктам/договорам лизинга, включая расчетный среднемесячный платеж по выдаваемому кредиту, не должна превышать 70% от среднемесячного чистого кредитового оборота по счету (счетам) Заемщика за последние 12 месяцев.</a:t>
                      </a:r>
                    </a:p>
                  </a:txBody>
                  <a:tcPr marL="58935" marR="5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784752"/>
                  </a:ext>
                </a:extLst>
              </a:tr>
              <a:tr h="3337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Лимит на заемщика (Группу связанных заемщиков)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35" marR="5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 5 млн рублей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включительно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с учетом всех действующих обязательств перед Банком (по кредитам/кредитным линиям, банковским гарантиям, договорам лизинга/факторинга).</a:t>
                      </a:r>
                    </a:p>
                  </a:txBody>
                  <a:tcPr marL="58935" marR="58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631417"/>
                  </a:ext>
                </a:extLst>
              </a:tr>
              <a:tr h="6674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Формат предоставления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35" marR="5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Кредит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Невозобновляемая кредитная линия (НКЛ), период выборки лимита кредитной линии – не более 2 месяцев с даты заключения договора.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Овердрафт</a:t>
                      </a:r>
                    </a:p>
                  </a:txBody>
                  <a:tcPr marL="58935" marR="5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4901740"/>
                  </a:ext>
                </a:extLst>
              </a:tr>
              <a:tr h="3337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Цель кредита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35" marR="5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Пополнение оборотных средств,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Инвестиционные цели</a:t>
                      </a:r>
                    </a:p>
                  </a:txBody>
                  <a:tcPr marL="58935" marR="5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8048186"/>
                  </a:ext>
                </a:extLst>
              </a:tr>
              <a:tr h="834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Срок кредитования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35" marR="5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Кредит/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Невозобновляемая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кредитная линия: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пополнение оборотных средств - не более 24 месяцев.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инвестиционные цели - не более 36 месяцев.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Овердрафт: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Срок договора - не более 24 месяцев, срок траншей – 90 дней.</a:t>
                      </a:r>
                    </a:p>
                  </a:txBody>
                  <a:tcPr marL="58935" marR="5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4405935"/>
                  </a:ext>
                </a:extLst>
              </a:tr>
              <a:tr h="1668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Валюта кредитования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35" marR="5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RUB (рубли РФ)</a:t>
                      </a:r>
                    </a:p>
                  </a:txBody>
                  <a:tcPr marL="58935" marR="5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3688401"/>
                  </a:ext>
                </a:extLst>
              </a:tr>
              <a:tr h="1668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Заемщик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35" marR="5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ИП / ЮЛ</a:t>
                      </a:r>
                    </a:p>
                  </a:txBody>
                  <a:tcPr marL="58935" marR="5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088964"/>
                  </a:ext>
                </a:extLst>
              </a:tr>
              <a:tr h="16685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ПОРЯДОК ПОГАШЕНИЯ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35" marR="5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474032"/>
                  </a:ext>
                </a:extLst>
              </a:tr>
              <a:tr h="5005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Основного долга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35" marR="5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аннуитетные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платежи;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дифференцированный платеж с возможностью отсрочки по уплате основного долга до 3 месяцев с даты выдачи кредита;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овердрафт – срок транша 90 дней.</a:t>
                      </a:r>
                    </a:p>
                  </a:txBody>
                  <a:tcPr marL="58935" marR="5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478531"/>
                  </a:ext>
                </a:extLst>
              </a:tr>
              <a:tr h="1668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Процентов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35" marR="5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Ежемесячно</a:t>
                      </a:r>
                    </a:p>
                  </a:txBody>
                  <a:tcPr marL="58935" marR="5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31100"/>
                  </a:ext>
                </a:extLst>
              </a:tr>
              <a:tr h="16685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ОБЕСПЕЧЕНИЕ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35" marR="5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023920"/>
                  </a:ext>
                </a:extLst>
              </a:tr>
              <a:tr h="8346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Поручительство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35" marR="5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Поручительство (обязательно) граждан РФ: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11176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Учредителей (участников) юридического лица, обладающих совокупной долей в уставном капитале не менее 51%;</a:t>
                      </a:r>
                    </a:p>
                    <a:p>
                      <a:pPr marL="21590" algn="just"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Заемщикам – Индивидуальным предпринимателям (далее – ИП) - поручительство супруги/супруга. Если Заемщик не состоит в браке – в обязательном порядке необходимо заключение договора страхования жизни/здоровья в пользу Банка в страховой компании, удовлетворяющей требованиям Банка.</a:t>
                      </a:r>
                    </a:p>
                  </a:txBody>
                  <a:tcPr marL="58935" marR="58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3846308"/>
                  </a:ext>
                </a:extLst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2069235" y="208509"/>
            <a:ext cx="8513038" cy="37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0" fontAlgn="base" hangingPunct="0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0" fontAlgn="base" hangingPunct="0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2pPr>
            <a:lvl3pPr algn="l" defTabSz="913526" rtl="0" eaLnBrk="0" fontAlgn="base" hangingPunct="0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3pPr>
            <a:lvl4pPr algn="l" defTabSz="913526" rtl="0" eaLnBrk="0" fontAlgn="base" hangingPunct="0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4pPr>
            <a:lvl5pPr algn="l" defTabSz="913526" rtl="0" eaLnBrk="0" fontAlgn="base" hangingPunct="0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5pPr>
            <a:lvl6pPr marL="466481" algn="l" defTabSz="913526" rtl="0" fontAlgn="base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6pPr>
            <a:lvl7pPr marL="932962" algn="l" defTabSz="913526" rtl="0" fontAlgn="base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7pPr>
            <a:lvl8pPr marL="1399443" algn="l" defTabSz="913526" rtl="0" fontAlgn="base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8pPr>
            <a:lvl9pPr marL="1865925" algn="l" defTabSz="913526" rtl="0" fontAlgn="base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lnSpc>
                <a:spcPts val="317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kern="0" smtClean="0">
                <a:solidFill>
                  <a:srgbClr val="102C51"/>
                </a:solidFill>
                <a:latin typeface="QOLAIL+Cascadia Mono Regular"/>
                <a:cs typeface="QOLAIL+Cascadia Mono Regular"/>
              </a:rPr>
              <a:t>Кредит «Бизнес Экспресс»</a:t>
            </a:r>
            <a:endParaRPr lang="ru-RU" sz="2400" kern="0" dirty="0">
              <a:solidFill>
                <a:srgbClr val="102C51"/>
              </a:solidFill>
              <a:latin typeface="QOLAIL+Cascadia Mono Regular"/>
              <a:cs typeface="QOLAIL+Cascadia Mon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6104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fld id="{5BDE3E92-56AF-4B7B-B802-0E8D6DC059C7}" type="slidenum">
              <a:rPr lang="ru-RU" altLang="ru-RU">
                <a:latin typeface="Arial" panose="020B0604020202020204" pitchFamily="34" charset="0"/>
              </a:rPr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r>
              <a:rPr lang="ru-RU" altLang="ru-RU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139" y="166835"/>
            <a:ext cx="314369" cy="28579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365287"/>
              </p:ext>
            </p:extLst>
          </p:nvPr>
        </p:nvGraphicFramePr>
        <p:xfrm>
          <a:off x="344993" y="672481"/>
          <a:ext cx="11098323" cy="5945107"/>
        </p:xfrm>
        <a:graphic>
          <a:graphicData uri="http://schemas.openxmlformats.org/drawingml/2006/table">
            <a:tbl>
              <a:tblPr firstRow="1" firstCol="1" bandRow="1"/>
              <a:tblGrid>
                <a:gridCol w="1802563">
                  <a:extLst>
                    <a:ext uri="{9D8B030D-6E8A-4147-A177-3AD203B41FA5}">
                      <a16:colId xmlns:a16="http://schemas.microsoft.com/office/drawing/2014/main" val="1109234410"/>
                    </a:ext>
                  </a:extLst>
                </a:gridCol>
                <a:gridCol w="9295760">
                  <a:extLst>
                    <a:ext uri="{9D8B030D-6E8A-4147-A177-3AD203B41FA5}">
                      <a16:colId xmlns:a16="http://schemas.microsoft.com/office/drawing/2014/main" val="208735611"/>
                    </a:ext>
                  </a:extLst>
                </a:gridCol>
              </a:tblGrid>
              <a:tr h="146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Параметры</a:t>
                      </a:r>
                      <a:r>
                        <a:rPr lang="ru-RU" sz="1000" b="1" baseline="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867" marR="34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Условие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867" marR="34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661274"/>
                  </a:ext>
                </a:extLst>
              </a:tr>
              <a:tr h="4262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Размер лимита, руб.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867" marR="34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400 тыс. рублей, но не более 0,5% от величины собственных средств (капитала) Банка и не более абсолютной величины, установленной Правлением Банка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Сейчас до 25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мл.руб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.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4867" marR="34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129699"/>
                  </a:ext>
                </a:extLst>
              </a:tr>
              <a:tr h="491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Формат предоставления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867" marR="34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Кредит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Невозобновляемая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кредитная линия (НКЛ)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Возобновляемая кредитная линия (ВКЛ)</a:t>
                      </a:r>
                    </a:p>
                  </a:txBody>
                  <a:tcPr marL="34867" marR="34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3670"/>
                  </a:ext>
                </a:extLst>
              </a:tr>
              <a:tr h="491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Цель кредита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867" marR="34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Пополнение оборотных средств,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Инвестиционные цели,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Рефинансирование кредитов, предоставленных другими кредитными организациями на пополнение оборотных средств и инвестиционные цели.</a:t>
                      </a:r>
                    </a:p>
                  </a:txBody>
                  <a:tcPr marL="34867" marR="34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6483867"/>
                  </a:ext>
                </a:extLst>
              </a:tr>
              <a:tr h="655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Срок кредитования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867" marR="34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Срок кредита на пополнение оборотных средств: не более 36 месяцев;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Срок кредита на инвестиционные цели: не более 60 месяцев, кредит под залог недвижимого имущества – до 120 месяцев (при условии регистрации обременения до выдачи кредита).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Срок траншей для ВКЛ - не более 365 дней.</a:t>
                      </a:r>
                    </a:p>
                  </a:txBody>
                  <a:tcPr marL="34867" marR="34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0324165"/>
                  </a:ext>
                </a:extLst>
              </a:tr>
              <a:tr h="1639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Валюта кредитования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867" marR="34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RUB (рубли РФ)</a:t>
                      </a:r>
                    </a:p>
                  </a:txBody>
                  <a:tcPr marL="34867" marR="34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021652"/>
                  </a:ext>
                </a:extLst>
              </a:tr>
              <a:tr h="1639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Заемщик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867" marR="34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ИП / ЮЛ</a:t>
                      </a:r>
                    </a:p>
                  </a:txBody>
                  <a:tcPr marL="34867" marR="34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812377"/>
                  </a:ext>
                </a:extLst>
              </a:tr>
              <a:tr h="16395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ОБЕСПЕЧЕНИЕ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867" marR="34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142452"/>
                  </a:ext>
                </a:extLst>
              </a:tr>
              <a:tr h="491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Поручительство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867" marR="34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Поручительство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(обязательно):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  <a:tabLst>
                          <a:tab pos="11176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Учредителей (участников) юридического лица, обладающих совокупной долей в уставном капитале не менее 51%;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  <a:tabLst>
                          <a:tab pos="111760" algn="l"/>
                        </a:tabLst>
                      </a:pPr>
                      <a:r>
                        <a:rPr lang="ru-RU" sz="1000" i="1" dirty="0"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По Заемщикам – ИП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 - поручительство супруги/супруга. Если Заемщик не состоит в браке - поручительство третьего лица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867" marR="34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8185224"/>
                  </a:ext>
                </a:extLst>
              </a:tr>
              <a:tr h="26167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Залог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867" marR="34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Бланковая часть: до 10 млн руб. на Заемщика (включительно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).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Сейчас 20% от лимита.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Свыше 5 млн рублей – выдача осуществляется на залоговый (специальный) счет в АО «РЕАЛИСТ БАНК» с оформлением залога прав по договору банковского счета.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 кредитной сделки свыше бланковой части обеспечивается залогом: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Оборудование;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Транспортные средства;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Самоходные машины и другие виды техники;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Нежилая и жилая недвижимость, в том числе последующий залог, </a:t>
                      </a:r>
                      <a:r>
                        <a:rPr lang="ru-RU" sz="1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 условии, что первоначальным Залогодержателем является Банк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Земельные участки под коммерческую или жилую застройку</a:t>
                      </a:r>
                      <a:r>
                        <a:rPr lang="ru-RU" sz="10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в том числе последующий залог, </a:t>
                      </a:r>
                      <a:r>
                        <a:rPr lang="ru-RU" sz="1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 условии, что первоначальным Залогодержателем является Банк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Залог прав по договору банковского счета в АО «РЕАЛИСТ БАНК»;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Залог прав (требования) выручки по контракту/договору;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Вексель Банка в валюте кредитования;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Гарантийный депозит</a:t>
                      </a:r>
                      <a:r>
                        <a:rPr lang="ru-RU" sz="10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 валюте кредитования;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Поручительство Фондов содействия кредитованию малого бизнеса;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Поручительство АО «Федеральная корпорация по развитию малого и среднего предпринимательства» (Корпорация МСП);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Иное обеспечение по решению Кредитного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комитета.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Страхование залога не является обязательным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требованием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867" marR="34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034419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736727" y="263727"/>
            <a:ext cx="8513038" cy="377796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algn="ctr">
              <a:lnSpc>
                <a:spcPts val="317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102C51"/>
                </a:solidFill>
                <a:latin typeface="QOLAIL+Cascadia Mono Regular"/>
                <a:cs typeface="QOLAIL+Cascadia Mono Regular"/>
              </a:rPr>
              <a:t>Кредит «Бизнес </a:t>
            </a:r>
            <a:r>
              <a:rPr lang="ru-RU" sz="2400" dirty="0" err="1" smtClean="0">
                <a:solidFill>
                  <a:srgbClr val="102C51"/>
                </a:solidFill>
                <a:latin typeface="QOLAIL+Cascadia Mono Regular"/>
                <a:cs typeface="QOLAIL+Cascadia Mono Regular"/>
              </a:rPr>
              <a:t>Лайт</a:t>
            </a:r>
            <a:r>
              <a:rPr lang="ru-RU" sz="2400" dirty="0" smtClean="0">
                <a:solidFill>
                  <a:srgbClr val="102C51"/>
                </a:solidFill>
                <a:latin typeface="QOLAIL+Cascadia Mono Regular"/>
                <a:cs typeface="QOLAIL+Cascadia Mono Regular"/>
              </a:rPr>
              <a:t>»</a:t>
            </a:r>
            <a:endParaRPr lang="ru-RU" sz="2400" dirty="0">
              <a:solidFill>
                <a:srgbClr val="102C51"/>
              </a:solidFill>
              <a:latin typeface="QOLAIL+Cascadia Mono Regular"/>
              <a:cs typeface="QOLAIL+Cascadia Mon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9689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fld id="{5BDE3E92-56AF-4B7B-B802-0E8D6DC059C7}" type="slidenum">
              <a:rPr lang="ru-RU" altLang="ru-RU">
                <a:latin typeface="Arial" panose="020B0604020202020204" pitchFamily="34" charset="0"/>
              </a:rPr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r>
              <a:rPr lang="ru-RU" altLang="ru-RU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139" y="166835"/>
            <a:ext cx="314369" cy="28579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606238"/>
              </p:ext>
            </p:extLst>
          </p:nvPr>
        </p:nvGraphicFramePr>
        <p:xfrm>
          <a:off x="321009" y="913954"/>
          <a:ext cx="10953632" cy="5807991"/>
        </p:xfrm>
        <a:graphic>
          <a:graphicData uri="http://schemas.openxmlformats.org/drawingml/2006/table">
            <a:tbl>
              <a:tblPr firstRow="1" firstCol="1" bandRow="1"/>
              <a:tblGrid>
                <a:gridCol w="3034055">
                  <a:extLst>
                    <a:ext uri="{9D8B030D-6E8A-4147-A177-3AD203B41FA5}">
                      <a16:colId xmlns:a16="http://schemas.microsoft.com/office/drawing/2014/main" val="2656292204"/>
                    </a:ext>
                  </a:extLst>
                </a:gridCol>
                <a:gridCol w="7919577">
                  <a:extLst>
                    <a:ext uri="{9D8B030D-6E8A-4147-A177-3AD203B41FA5}">
                      <a16:colId xmlns:a16="http://schemas.microsoft.com/office/drawing/2014/main" val="2059873245"/>
                    </a:ext>
                  </a:extLst>
                </a:gridCol>
              </a:tblGrid>
              <a:tr h="1544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Параметры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30" marR="54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Условие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30" marR="54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678263"/>
                  </a:ext>
                </a:extLst>
              </a:tr>
              <a:tr h="710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Размер лимита, руб.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30" marR="54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70%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от среднемесячных Чистых кредитовых оборотов по расчетному счету Заемщика в Банке за последние 6 месяцев. На переходный период не более 50% от графика перевода оборотов.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более 0,5% от величины собственных средств (капитала) Банка и не более абсолютной величины, установленной Правлением Банка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en-US" sz="1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Сейчас до 25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мл.руб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.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4930" marR="54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203777"/>
                  </a:ext>
                </a:extLst>
              </a:tr>
              <a:tr h="1544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Срок кредитования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30" marR="54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 12 месяцев. Срок транша - 90 дней.</a:t>
                      </a:r>
                    </a:p>
                  </a:txBody>
                  <a:tcPr marL="54930" marR="54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4921149"/>
                  </a:ext>
                </a:extLst>
              </a:tr>
              <a:tr h="1544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Валюта кредитования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30" marR="54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RUB (рубли РФ)</a:t>
                      </a:r>
                    </a:p>
                  </a:txBody>
                  <a:tcPr marL="54930" marR="54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562279"/>
                  </a:ext>
                </a:extLst>
              </a:tr>
              <a:tr h="308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Тип овердрафта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30" marR="54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Овердрафт,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Овердрафт с переходным периодом (авансовый овердрафт).  Переходный период - 6 месяцев.</a:t>
                      </a:r>
                    </a:p>
                  </a:txBody>
                  <a:tcPr marL="54930" marR="54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215063"/>
                  </a:ext>
                </a:extLst>
              </a:tr>
              <a:tr h="1544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Заемщик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30" marR="54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ИП / ЮЛ</a:t>
                      </a:r>
                    </a:p>
                  </a:txBody>
                  <a:tcPr marL="54930" marR="54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3152469"/>
                  </a:ext>
                </a:extLst>
              </a:tr>
              <a:tr h="15446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ПОРЯДОК ПОГАШЕНИЯ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30" marR="54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389314"/>
                  </a:ext>
                </a:extLst>
              </a:tr>
              <a:tr h="1544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Основного долга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30" marR="54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жедневное списание в сумме свободного остатка на расчетном счете на конец операционного дня. </a:t>
                      </a:r>
                    </a:p>
                  </a:txBody>
                  <a:tcPr marL="54930" marR="54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3214100"/>
                  </a:ext>
                </a:extLst>
              </a:tr>
              <a:tr h="1544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Процентов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30" marR="54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Ежемесячно</a:t>
                      </a:r>
                    </a:p>
                  </a:txBody>
                  <a:tcPr marL="54930" marR="54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449384"/>
                  </a:ext>
                </a:extLst>
              </a:tr>
              <a:tr h="15446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ОБЕСПЕЧЕНИЕ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30" marR="54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991342"/>
                  </a:ext>
                </a:extLst>
              </a:tr>
              <a:tr h="772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Поручительство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30" marR="54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Личное поручительство физического лица обязательно.</a:t>
                      </a:r>
                    </a:p>
                    <a:p>
                      <a:pPr marL="21590"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Поручительство: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  <a:tabLst>
                          <a:tab pos="11176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Учредителей (участников) юридического лица, обладающих совокупной долей в уставном капитале не менее 51%;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  <a:tabLst>
                          <a:tab pos="111760" algn="l"/>
                        </a:tabLst>
                      </a:pPr>
                      <a:r>
                        <a:rPr lang="ru-RU" sz="1000" i="1" dirty="0"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По Заемщикам – ИП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 - поручительство супруги/супруга. Если Заемщик не состоит в браке - поручительство третьего лица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30" marR="54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1282945"/>
                  </a:ext>
                </a:extLst>
              </a:tr>
              <a:tr h="2317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Залог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30" marR="54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Бланковая часть: до 7 млн руб. включительно (Для авансового овердрафта 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 до 5 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млн руб. включительно)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 кредитной сделки свыше бланковой части обеспечивается залогом: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Оборудование;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Транспортные средства;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Самоходные машины и другие виды техники;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Нежилая и жилая недвижимость, в том числе последующий залог, </a:t>
                      </a:r>
                      <a:r>
                        <a:rPr lang="ru-RU" sz="1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 условии, что первоначальным Залогодержателем является Банк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Земельные участки под коммерческую или жилую застройку, в том числе последующий залог, </a:t>
                      </a:r>
                      <a:r>
                        <a:rPr lang="ru-RU" sz="1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 условии, что первоначальным Залогодержателем является Банк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Вексель Банка в валюте кредитования;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Гарантийный депозит</a:t>
                      </a:r>
                      <a:r>
                        <a:rPr lang="ru-RU" sz="10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 валюте кредитования;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Поручительство Фондов содействия кредитованию малого бизнеса;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Поручительство АО «Федеральная корпорация по развитию малого и среднего предпринимательства» (Корпорация МСП);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Иное обеспечение по решению КК МСБ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30" marR="54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1796810"/>
                  </a:ext>
                </a:extLst>
              </a:tr>
              <a:tr h="15446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ДОПОЛНИТЕЛЬНЫЕ УСЛОВИЯ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30" marR="54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800538"/>
                  </a:ext>
                </a:extLst>
              </a:tr>
              <a:tr h="308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Дополнительные условия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930" marR="54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Поддержание Чистых кредитовых оборотов по расчетному счету Заемщика, установленных Банком, в соответствии с требованиями Паспорта продукта. </a:t>
                      </a:r>
                    </a:p>
                  </a:txBody>
                  <a:tcPr marL="54930" marR="54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74528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735259" y="322158"/>
            <a:ext cx="8513038" cy="377796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algn="ctr">
              <a:lnSpc>
                <a:spcPts val="317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102C51"/>
                </a:solidFill>
                <a:latin typeface="QOLAIL+Cascadia Mono Regular"/>
                <a:cs typeface="QOLAIL+Cascadia Mono Regular"/>
              </a:rPr>
              <a:t>Кредитование в форме Овердрафта</a:t>
            </a:r>
            <a:endParaRPr lang="ru-RU" sz="2400" dirty="0">
              <a:solidFill>
                <a:srgbClr val="102C51"/>
              </a:solidFill>
              <a:latin typeface="QOLAIL+Cascadia Mono Regular"/>
              <a:cs typeface="QOLAIL+Cascadia Mon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8034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fld id="{5BDE3E92-56AF-4B7B-B802-0E8D6DC059C7}" type="slidenum">
              <a:rPr lang="ru-RU" altLang="ru-RU">
                <a:latin typeface="Arial" panose="020B0604020202020204" pitchFamily="34" charset="0"/>
              </a:rPr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r>
              <a:rPr lang="ru-RU" altLang="ru-RU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139084" y="192286"/>
            <a:ext cx="8658225" cy="36933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3239" defTabSz="932962" eaLnBrk="1" hangingPunct="1"/>
            <a:r>
              <a:rPr lang="ru-RU" sz="2400" dirty="0">
                <a:solidFill>
                  <a:srgbClr val="102C51"/>
                </a:solidFill>
                <a:latin typeface="QOLAIL+Cascadia Mono Regular"/>
                <a:cs typeface="QOLAIL+Cascadia Mono Regular"/>
              </a:rPr>
              <a:t>Кредит на исполнение контракта </a:t>
            </a:r>
            <a:r>
              <a:rPr lang="ru-RU" sz="2400" dirty="0" smtClean="0">
                <a:solidFill>
                  <a:srgbClr val="102C51"/>
                </a:solidFill>
                <a:latin typeface="QOLAIL+Cascadia Mono Regular"/>
                <a:cs typeface="QOLAIL+Cascadia Mono Regular"/>
              </a:rPr>
              <a:t>(для МСБ)</a:t>
            </a:r>
            <a:endParaRPr lang="ru-RU" altLang="ru-RU" sz="2400" dirty="0">
              <a:solidFill>
                <a:srgbClr val="102C51"/>
              </a:solidFill>
              <a:latin typeface="QOLAIL+Cascadia Mono Regular"/>
              <a:cs typeface="QOLAIL+Cascadia Mono Regular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139" y="166835"/>
            <a:ext cx="314369" cy="28579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276625"/>
              </p:ext>
            </p:extLst>
          </p:nvPr>
        </p:nvGraphicFramePr>
        <p:xfrm>
          <a:off x="648776" y="670611"/>
          <a:ext cx="10938363" cy="5489438"/>
        </p:xfrm>
        <a:graphic>
          <a:graphicData uri="http://schemas.openxmlformats.org/drawingml/2006/table">
            <a:tbl>
              <a:tblPr firstRow="1" firstCol="1" bandRow="1"/>
              <a:tblGrid>
                <a:gridCol w="3029826">
                  <a:extLst>
                    <a:ext uri="{9D8B030D-6E8A-4147-A177-3AD203B41FA5}">
                      <a16:colId xmlns:a16="http://schemas.microsoft.com/office/drawing/2014/main" val="37152787"/>
                    </a:ext>
                  </a:extLst>
                </a:gridCol>
                <a:gridCol w="7908537">
                  <a:extLst>
                    <a:ext uri="{9D8B030D-6E8A-4147-A177-3AD203B41FA5}">
                      <a16:colId xmlns:a16="http://schemas.microsoft.com/office/drawing/2014/main" val="4190005480"/>
                    </a:ext>
                  </a:extLst>
                </a:gridCol>
              </a:tblGrid>
              <a:tr h="263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Параметры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Условия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467904"/>
                  </a:ext>
                </a:extLst>
              </a:tr>
              <a:tr h="4456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Размер лимита, руб.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1 млн рублей, но не более 0,5% от величины собственных средств (капитала) Банка и не более абсолютной величины, установленной Правлением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Банка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150359"/>
                  </a:ext>
                </a:extLst>
              </a:tr>
              <a:tr h="4456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Формат предоставления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Кредит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Невозобновляемая кредитная линия (НКЛ)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079084"/>
                  </a:ext>
                </a:extLst>
              </a:tr>
              <a:tr h="4456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Цель кредита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Финансирование исполнения контракта/договора(-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ов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), заключенных/заключаемых в рамках № 44-ФЗ, № 223-ФЗ № 185-ФЗ (615-ПП).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1195905"/>
                  </a:ext>
                </a:extLst>
              </a:tr>
              <a:tr h="263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Срок кредитования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 месяцев, но не более срока, на который заключен контракт, увеличенного на 60 календарных дней.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0087028"/>
                  </a:ext>
                </a:extLst>
              </a:tr>
              <a:tr h="263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Валюта кредитования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RUB (рубли РФ)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8322239"/>
                  </a:ext>
                </a:extLst>
              </a:tr>
              <a:tr h="263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Заемщик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ИП / ЮЛ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6821473"/>
                  </a:ext>
                </a:extLst>
              </a:tr>
              <a:tr h="24371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ПОРЯДОК ПОГАШЕНИЯ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525451"/>
                  </a:ext>
                </a:extLst>
              </a:tr>
              <a:tr h="4456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Основного долга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Устанавливается индивидуально с учетом ожидаемых поступлений по контракту (ежемесячно, ежеквартально, в конце срока, по индивидуальному графику, зачет выручки).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7635642"/>
                  </a:ext>
                </a:extLst>
              </a:tr>
              <a:tr h="263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Процентов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Ежемесячно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540226"/>
                  </a:ext>
                </a:extLst>
              </a:tr>
              <a:tr h="24371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ОБЕСПЕЧЕНИЕ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666096"/>
                  </a:ext>
                </a:extLst>
              </a:tr>
              <a:tr h="789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Поручительство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Поручительство: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  <a:tabLst>
                          <a:tab pos="11176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Учредителей (участников) юридического лица, обладающих совокупной долей в уставном капитале не менее 51%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8119522"/>
                  </a:ext>
                </a:extLst>
              </a:tr>
              <a:tr h="1114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Залог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- Залог прав (требования) выручки по контракту/договору на исполнении, заключенного в рамках 44-ФЗ, 223-ФЗ, 185-ФЗ (615-ПП).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- Залог прав по договору банковского (залогового) счета, открытого в АО "РЕАЛИСТ БАНК" по кредитам свыше 5 млн рублей.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- Иное обеспечение по решению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Кредитного комитета банка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3469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17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fld id="{5BDE3E92-56AF-4B7B-B802-0E8D6DC059C7}" type="slidenum">
              <a:rPr lang="ru-RU" altLang="ru-RU">
                <a:latin typeface="Arial" panose="020B0604020202020204" pitchFamily="34" charset="0"/>
              </a:rPr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r>
              <a:rPr lang="ru-RU" altLang="ru-RU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776178" y="267959"/>
            <a:ext cx="7153091" cy="36933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3239" defTabSz="932962" eaLnBrk="1" hangingPunct="1"/>
            <a:r>
              <a:rPr lang="ru-RU" sz="2400" dirty="0" smtClean="0">
                <a:solidFill>
                  <a:srgbClr val="102C51"/>
                </a:solidFill>
                <a:latin typeface="QOLAIL+Cascadia Mono Regular"/>
                <a:cs typeface="QOLAIL+Cascadia Mono Regular"/>
              </a:rPr>
              <a:t>Банковские гарантии</a:t>
            </a:r>
            <a:endParaRPr lang="ru-RU" altLang="ru-RU" sz="2400" dirty="0">
              <a:solidFill>
                <a:srgbClr val="102C51"/>
              </a:solidFill>
              <a:latin typeface="QOLAIL+Cascadia Mono Regular"/>
              <a:cs typeface="QOLAIL+Cascadia Mono Regular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139" y="166835"/>
            <a:ext cx="314369" cy="285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178" y="789728"/>
            <a:ext cx="10447200" cy="564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5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fld id="{5BDE3E92-56AF-4B7B-B802-0E8D6DC059C7}" type="slidenum">
              <a:rPr lang="ru-RU" altLang="ru-RU">
                <a:latin typeface="Arial" panose="020B0604020202020204" pitchFamily="34" charset="0"/>
              </a:rPr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r>
              <a:rPr lang="ru-RU" altLang="ru-RU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139" y="166835"/>
            <a:ext cx="314369" cy="28579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946092"/>
              </p:ext>
            </p:extLst>
          </p:nvPr>
        </p:nvGraphicFramePr>
        <p:xfrm>
          <a:off x="297786" y="514914"/>
          <a:ext cx="11603724" cy="6029987"/>
        </p:xfrm>
        <a:graphic>
          <a:graphicData uri="http://schemas.openxmlformats.org/drawingml/2006/table">
            <a:tbl>
              <a:tblPr firstRow="1" firstCol="1" bandRow="1"/>
              <a:tblGrid>
                <a:gridCol w="2761937">
                  <a:extLst>
                    <a:ext uri="{9D8B030D-6E8A-4147-A177-3AD203B41FA5}">
                      <a16:colId xmlns:a16="http://schemas.microsoft.com/office/drawing/2014/main" val="4202895103"/>
                    </a:ext>
                  </a:extLst>
                </a:gridCol>
                <a:gridCol w="8841787">
                  <a:extLst>
                    <a:ext uri="{9D8B030D-6E8A-4147-A177-3AD203B41FA5}">
                      <a16:colId xmlns:a16="http://schemas.microsoft.com/office/drawing/2014/main" val="3081377462"/>
                    </a:ext>
                  </a:extLst>
                </a:gridCol>
              </a:tblGrid>
              <a:tr h="2226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Параметр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04" marR="37104" marT="9620" marB="96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56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Значение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04" marR="37104" marT="9620" marB="96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936319"/>
                  </a:ext>
                </a:extLst>
              </a:tr>
              <a:tr h="2215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Клиенты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04" marR="37104" marT="9620" marB="96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Возраст от 21 года, стаж не менее 3 месяцев на последнем месте работы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Отсутствие текущей просроченной задолженности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Отсутствие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за последние два года непрерывной просроченной задолженности 120+ дней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04" marR="37104" marT="9620" marB="96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8121613"/>
                  </a:ext>
                </a:extLst>
              </a:tr>
              <a:tr h="2839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Залогодатель </a:t>
                      </a:r>
                    </a:p>
                  </a:txBody>
                  <a:tcPr marL="37104" marR="37104" marT="9620" marB="96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Возраст от 18 лет, залогодателем может быть 3-е лицо.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случае, если случае если передаваемая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залог Банка недвижимость находится в долевой/совместной собственности нескольких лиц, необходимо, чтобы все собственники являлись Залогодателями передаваемой в залог недвижимости.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Отсутствие текущей просроченной задолженности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Отсутствие за последние два года непрерывной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просроченной задолженности 120+ дней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04" marR="37104" marT="9620" marB="96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3500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Срок кредита</a:t>
                      </a:r>
                    </a:p>
                  </a:txBody>
                  <a:tcPr marL="37104" marR="37104" marT="9620" marB="96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240 месяцев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04" marR="37104" marT="9620" marB="96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610309"/>
                  </a:ext>
                </a:extLst>
              </a:tr>
              <a:tr h="229586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60020" algn="l"/>
                        </a:tabLs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кредита</a:t>
                      </a:r>
                    </a:p>
                  </a:txBody>
                  <a:tcPr marL="37104" marR="37104" marT="9620" marB="96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500 000 - До 60 000 000 рублей</a:t>
                      </a:r>
                    </a:p>
                  </a:txBody>
                  <a:tcPr marL="37104" marR="37104" marT="9620" marB="96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021194"/>
                  </a:ext>
                </a:extLst>
              </a:tr>
              <a:tr h="175491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60020" algn="l"/>
                        </a:tabLs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Процентная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ставка</a:t>
                      </a:r>
                    </a:p>
                  </a:txBody>
                  <a:tcPr marL="37104" marR="37104" marT="9620" marB="96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годовых</a:t>
                      </a:r>
                      <a:r>
                        <a:rPr lang="ru-RU" sz="11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04" marR="37104" marT="9620" marB="96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9093204"/>
                  </a:ext>
                </a:extLst>
              </a:tr>
              <a:tr h="1966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Размер кредита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04" marR="37104" marT="9620" marB="96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более 65% от рыночной стоимости закладываемой недвижимости. </a:t>
                      </a:r>
                    </a:p>
                  </a:txBody>
                  <a:tcPr marL="37104" marR="37104" marT="9620" marB="96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174052"/>
                  </a:ext>
                </a:extLst>
              </a:tr>
              <a:tr h="358409">
                <a:tc>
                  <a:txBody>
                    <a:bodyPr/>
                    <a:lstStyle/>
                    <a:p>
                      <a:pPr marL="0" marR="0" lvl="0" indent="0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60020" algn="l"/>
                        </a:tabLst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Целевое использование</a:t>
                      </a:r>
                    </a:p>
                  </a:txBody>
                  <a:tcPr marL="37104" marR="37104" marT="9620" marB="96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потребительские цели, приобретение недвижимости, рефинансирование кредитов в других банках, на оплату по договору комплексного ипотечного страхования</a:t>
                      </a:r>
                    </a:p>
                  </a:txBody>
                  <a:tcPr marL="37104" marR="37104" marT="9620" marB="96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0474687"/>
                  </a:ext>
                </a:extLst>
              </a:tr>
              <a:tr h="189845">
                <a:tc>
                  <a:txBody>
                    <a:bodyPr/>
                    <a:lstStyle/>
                    <a:p>
                      <a:pPr marL="0" marR="0" lvl="0" indent="0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60020" algn="l"/>
                        </a:tabLst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Порядок погашения кредита</a:t>
                      </a:r>
                    </a:p>
                  </a:txBody>
                  <a:tcPr marL="37104" marR="37104" marT="9620" marB="96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Ежемесячно,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аннуитетными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платежами</a:t>
                      </a:r>
                    </a:p>
                  </a:txBody>
                  <a:tcPr marL="37104" marR="37104" marT="9620" marB="96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772261"/>
                  </a:ext>
                </a:extLst>
              </a:tr>
              <a:tr h="358409">
                <a:tc>
                  <a:txBody>
                    <a:bodyPr/>
                    <a:lstStyle/>
                    <a:p>
                      <a:pPr marL="0" marR="0" lvl="0" indent="0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60020" algn="l"/>
                        </a:tabLst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Обеспечение исполнения обязательств Заемщика перед Банком</a:t>
                      </a:r>
                    </a:p>
                  </a:txBody>
                  <a:tcPr marL="37104" marR="37104" marT="9620" marB="96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Залог имеющейся в собственности недвижимости (Ипотека в силу договора)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Поручительство ФЛ, ООО 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37104" marR="37104" marT="9620" marB="96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179206"/>
                  </a:ext>
                </a:extLst>
              </a:tr>
              <a:tr h="243455">
                <a:tc>
                  <a:txBody>
                    <a:bodyPr/>
                    <a:lstStyle/>
                    <a:p>
                      <a:pPr marL="0" marR="0" lvl="0" indent="0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60020" algn="l"/>
                        </a:tabLst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Страхование</a:t>
                      </a:r>
                    </a:p>
                  </a:txBody>
                  <a:tcPr marL="37104" marR="37104" marT="9620" marB="96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Имущественное страхование, страхование титула (при необходимости), страхование жизни и здоровья (по решению МКК/УЛ)</a:t>
                      </a:r>
                    </a:p>
                  </a:txBody>
                  <a:tcPr marL="37104" marR="37104" marT="9620" marB="96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334842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marL="0" marR="0" lvl="0" indent="0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60020" algn="l"/>
                        </a:tabLst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Срок рассмотрения кредитной заявки</a:t>
                      </a:r>
                    </a:p>
                  </a:txBody>
                  <a:tcPr marL="37104" marR="37104" marT="9620" marB="96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 5 рабочих дней</a:t>
                      </a:r>
                    </a:p>
                  </a:txBody>
                  <a:tcPr marL="37104" marR="37104" marT="9620" marB="96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533598"/>
                  </a:ext>
                </a:extLst>
              </a:tr>
              <a:tr h="189845">
                <a:tc>
                  <a:txBody>
                    <a:bodyPr/>
                    <a:lstStyle/>
                    <a:p>
                      <a:pPr marL="0" marR="0" lvl="0" indent="0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60020" algn="l"/>
                        </a:tabLst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Возможность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д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осрочного погашения</a:t>
                      </a:r>
                    </a:p>
                  </a:txBody>
                  <a:tcPr marL="37104" marR="37104" marT="9620" marB="96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письменному заявлению клиента</a:t>
                      </a:r>
                    </a:p>
                  </a:txBody>
                  <a:tcPr marL="37104" marR="37104" marT="9620" marB="96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8508118"/>
                  </a:ext>
                </a:extLst>
              </a:tr>
              <a:tr h="2618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Предмет залога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04" marR="37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Недвижимость, находящаяся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 собственности физического лица, ИП или 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ООО</a:t>
                      </a:r>
                      <a:endParaRPr lang="ru-RU" sz="1100" b="1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72" marR="49472" marT="24736" marB="2473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67069039"/>
                  </a:ext>
                </a:extLst>
              </a:tr>
              <a:tr h="261866">
                <a:tc>
                  <a:txBody>
                    <a:bodyPr/>
                    <a:lstStyle/>
                    <a:p>
                      <a:pPr marL="0" marR="0" indent="0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илое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помещение (квартира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 </a:t>
                      </a:r>
                    </a:p>
                    <a:p>
                      <a:pPr marL="0" marR="0" indent="0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Размер дисконта,%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04" marR="37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72" marR="49472" marT="24736" marB="2473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31758406"/>
                  </a:ext>
                </a:extLst>
              </a:tr>
              <a:tr h="261866">
                <a:tc>
                  <a:txBody>
                    <a:bodyPr/>
                    <a:lstStyle/>
                    <a:p>
                      <a:pPr marL="0" marR="0" indent="0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Апартаменты</a:t>
                      </a:r>
                    </a:p>
                    <a:p>
                      <a:pPr marL="0" marR="0" indent="0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Размер дисконта,%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04" marR="37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40%</a:t>
                      </a:r>
                    </a:p>
                  </a:txBody>
                  <a:tcPr marL="49472" marR="49472" marT="24736" marB="2473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26834828"/>
                  </a:ext>
                </a:extLst>
              </a:tr>
              <a:tr h="395384">
                <a:tc>
                  <a:txBody>
                    <a:bodyPr/>
                    <a:lstStyle/>
                    <a:p>
                      <a:pPr marL="0" marR="0" indent="0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Жилой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дом / часть жилого дома, с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земельным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участком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Размер дисконта,%</a:t>
                      </a:r>
                    </a:p>
                  </a:txBody>
                  <a:tcPr marL="37104" marR="37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40% (площадь дома не более 300кв.м)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50% (площадь дома более 300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кв.м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</a:p>
                  </a:txBody>
                  <a:tcPr marL="49472" marR="49472" marT="24736" marB="2473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02316848"/>
                  </a:ext>
                </a:extLst>
              </a:tr>
              <a:tr h="5930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(Здание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 помещение коммерческого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назначения)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Размер дисконта,%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7104" marR="37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50%-65% (принимается индивидуально на основании произведенного анализа залога УРЗ)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49472" marR="49472" marT="24736" marB="2473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82553912"/>
                  </a:ext>
                </a:extLst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3913521" y="104545"/>
            <a:ext cx="4372251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0" fontAlgn="base" hangingPunct="0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0" fontAlgn="base" hangingPunct="0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2pPr>
            <a:lvl3pPr algn="l" defTabSz="913526" rtl="0" eaLnBrk="0" fontAlgn="base" hangingPunct="0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3pPr>
            <a:lvl4pPr algn="l" defTabSz="913526" rtl="0" eaLnBrk="0" fontAlgn="base" hangingPunct="0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4pPr>
            <a:lvl5pPr algn="l" defTabSz="913526" rtl="0" eaLnBrk="0" fontAlgn="base" hangingPunct="0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5pPr>
            <a:lvl6pPr marL="466481" algn="l" defTabSz="913526" rtl="0" fontAlgn="base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6pPr>
            <a:lvl7pPr marL="932962" algn="l" defTabSz="913526" rtl="0" fontAlgn="base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7pPr>
            <a:lvl8pPr marL="1399443" algn="l" defTabSz="913526" rtl="0" fontAlgn="base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8pPr>
            <a:lvl9pPr marL="1865925" algn="l" defTabSz="913526" rtl="0" fontAlgn="base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lnSpc>
                <a:spcPts val="317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kern="0" dirty="0" smtClean="0">
                <a:solidFill>
                  <a:srgbClr val="102C51"/>
                </a:solidFill>
                <a:latin typeface="QOLAIL+Cascadia Mono Regular"/>
                <a:cs typeface="QOLAIL+Cascadia Mono Regular"/>
              </a:rPr>
              <a:t>Кредит «Бизнес ипотека»</a:t>
            </a:r>
            <a:endParaRPr lang="ru-RU" sz="2400" kern="0" dirty="0">
              <a:solidFill>
                <a:srgbClr val="102C51"/>
              </a:solidFill>
              <a:latin typeface="QOLAIL+Cascadia Mono Regular"/>
              <a:cs typeface="QOLAIL+Cascadia Mon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0826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fld id="{5BDE3E92-56AF-4B7B-B802-0E8D6DC059C7}" type="slidenum">
              <a:rPr lang="ru-RU" altLang="ru-RU">
                <a:latin typeface="Arial" panose="020B0604020202020204" pitchFamily="34" charset="0"/>
              </a:rPr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r>
              <a:rPr lang="ru-RU" altLang="ru-RU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139" y="166835"/>
            <a:ext cx="314369" cy="28579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894267"/>
              </p:ext>
            </p:extLst>
          </p:nvPr>
        </p:nvGraphicFramePr>
        <p:xfrm>
          <a:off x="263903" y="452625"/>
          <a:ext cx="11658466" cy="5854873"/>
        </p:xfrm>
        <a:graphic>
          <a:graphicData uri="http://schemas.openxmlformats.org/drawingml/2006/table">
            <a:tbl>
              <a:tblPr firstRow="1" firstCol="1" bandRow="1"/>
              <a:tblGrid>
                <a:gridCol w="3556558">
                  <a:extLst>
                    <a:ext uri="{9D8B030D-6E8A-4147-A177-3AD203B41FA5}">
                      <a16:colId xmlns:a16="http://schemas.microsoft.com/office/drawing/2014/main" val="4202895103"/>
                    </a:ext>
                  </a:extLst>
                </a:gridCol>
                <a:gridCol w="8101908">
                  <a:extLst>
                    <a:ext uri="{9D8B030D-6E8A-4147-A177-3AD203B41FA5}">
                      <a16:colId xmlns:a16="http://schemas.microsoft.com/office/drawing/2014/main" val="3081377462"/>
                    </a:ext>
                  </a:extLst>
                </a:gridCol>
              </a:tblGrid>
              <a:tr h="2067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Параметр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04" marR="37104" marT="9620" marB="96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56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Значение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04" marR="37104" marT="9620" marB="96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93631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Клиент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04" marR="37104" marT="9620" marB="96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Возраст от 21 года,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стаж не менее 3-х месяцев на последнем месте работы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Отсутствие текущей просроченной задолженности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Отсутствие за последние два года непрерывной просроченной задолженности 120+ дней</a:t>
                      </a:r>
                    </a:p>
                  </a:txBody>
                  <a:tcPr marL="37104" marR="37104" marT="9620" marB="96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8121613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Срок кредита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04" marR="37104" marT="9620" marB="96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240 месяцев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04" marR="37104" marT="9620" marB="96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56092"/>
                  </a:ext>
                </a:extLst>
              </a:tr>
              <a:tr h="234565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60020" algn="l"/>
                        </a:tabLs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кредита</a:t>
                      </a:r>
                    </a:p>
                  </a:txBody>
                  <a:tcPr marL="37104" marR="37104" marT="9620" marB="96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500 000 до 20 000 000 рублей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04" marR="37104" marT="9620" marB="96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021194"/>
                  </a:ext>
                </a:extLst>
              </a:tr>
              <a:tr h="246184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60020" algn="l"/>
                        </a:tabLs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Процентная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ставка</a:t>
                      </a:r>
                    </a:p>
                  </a:txBody>
                  <a:tcPr marL="37104" marR="37104" marT="9620" marB="96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20% годовых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04" marR="37104" marT="9620" marB="96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9093204"/>
                  </a:ext>
                </a:extLst>
              </a:tr>
              <a:tr h="14065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Соотношение кредита и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Стоимости предмета залога</a:t>
                      </a:r>
                    </a:p>
                  </a:txBody>
                  <a:tcPr marL="37104" marR="37104" marT="9620" marB="96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 покупке квартиры</a:t>
                      </a: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 аппартаментов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-не более 75% от рыночной стоимости приобретаемой недвижимости;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покупке коммерческой недвижимости: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-не более 70% от рыночной стоимости приобретаемой недвижимости;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 покупке жилого дома с земельным участком: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-не более 55% от рыночной стоимости приобретаемой недвижимости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Первоначальный взнос покупатель(заемщик) вносит наличными, либо перечисляет безналичным путем на свой текущий счет, открытый в Банке (при безналичном перечислении счет открывается заранее)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04" marR="37104" marT="9620" marB="96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174052"/>
                  </a:ext>
                </a:extLst>
              </a:tr>
              <a:tr h="365321">
                <a:tc>
                  <a:txBody>
                    <a:bodyPr/>
                    <a:lstStyle/>
                    <a:p>
                      <a:pPr marL="0" marR="0" lvl="0" indent="0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60020" algn="l"/>
                        </a:tabLst>
                        <a:defRPr/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Целевое использование</a:t>
                      </a:r>
                    </a:p>
                  </a:txBody>
                  <a:tcPr marL="37104" marR="37104" marT="9620" marB="96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приобретение недвижимости на вторичном рынке по ДКП у юридического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или физического лица, или индивидуального предпринимателя.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04" marR="37104" marT="9620" marB="96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0474687"/>
                  </a:ext>
                </a:extLst>
              </a:tr>
              <a:tr h="191789">
                <a:tc>
                  <a:txBody>
                    <a:bodyPr/>
                    <a:lstStyle/>
                    <a:p>
                      <a:pPr marL="0" marR="0" lvl="0" indent="0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60020" algn="l"/>
                        </a:tabLst>
                        <a:defRPr/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Порядок погашения кредита</a:t>
                      </a:r>
                    </a:p>
                  </a:txBody>
                  <a:tcPr marL="37104" marR="37104" marT="9620" marB="96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Ежемесячно, аннуитетными платежами</a:t>
                      </a:r>
                    </a:p>
                  </a:txBody>
                  <a:tcPr marL="37104" marR="37104" marT="9620" marB="96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772261"/>
                  </a:ext>
                </a:extLst>
              </a:tr>
              <a:tr h="538853">
                <a:tc>
                  <a:txBody>
                    <a:bodyPr/>
                    <a:lstStyle/>
                    <a:p>
                      <a:pPr marL="0" marR="0" lvl="0" indent="0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60020" algn="l"/>
                        </a:tabLst>
                        <a:defRPr/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Обеспечение исполнения обязательств Заемщика перед Банком</a:t>
                      </a:r>
                    </a:p>
                  </a:txBody>
                  <a:tcPr marL="37104" marR="37104" marT="9620" marB="96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Ипотека приобретаемой недвижимости 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(ипотека в силу закона);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Поручительство супруга/супруги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Поручительство иных физических лиц (по решению уполномоченного органа)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04" marR="37104" marT="9620" marB="96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179206"/>
                  </a:ext>
                </a:extLst>
              </a:tr>
              <a:tr h="253949">
                <a:tc>
                  <a:txBody>
                    <a:bodyPr/>
                    <a:lstStyle/>
                    <a:p>
                      <a:pPr marL="0" marR="0" lvl="0" indent="0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60020" algn="l"/>
                        </a:tabLst>
                        <a:defRPr/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Страхование</a:t>
                      </a:r>
                    </a:p>
                  </a:txBody>
                  <a:tcPr marL="37104" marR="37104" marT="9620" marB="96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Имущественное страхование, страхование титула, страхование жизни и здоровья (по решению МКК/УЛ)</a:t>
                      </a:r>
                    </a:p>
                  </a:txBody>
                  <a:tcPr marL="37104" marR="37104" marT="9620" marB="96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334842"/>
                  </a:ext>
                </a:extLst>
              </a:tr>
              <a:tr h="365321">
                <a:tc>
                  <a:txBody>
                    <a:bodyPr/>
                    <a:lstStyle/>
                    <a:p>
                      <a:pPr marL="0" marR="0" lvl="0" indent="0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60020" algn="l"/>
                        </a:tabLst>
                        <a:defRPr/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Срок рассмотрения кредитной заявки</a:t>
                      </a:r>
                    </a:p>
                    <a:p>
                      <a:pPr marL="0" marR="0" lvl="0" indent="0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60020" algn="l"/>
                        </a:tabLst>
                        <a:defRPr/>
                      </a:pPr>
                      <a:endParaRPr lang="ru-RU" sz="11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04" marR="37104" marT="9620" marB="96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 5 рабочих дней</a:t>
                      </a:r>
                    </a:p>
                  </a:txBody>
                  <a:tcPr marL="37104" marR="37104" marT="9620" marB="96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533598"/>
                  </a:ext>
                </a:extLst>
              </a:tr>
              <a:tr h="333631">
                <a:tc>
                  <a:txBody>
                    <a:bodyPr/>
                    <a:lstStyle/>
                    <a:p>
                      <a:pPr marL="0" marR="0" lvl="0" indent="0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60020" algn="l"/>
                        </a:tabLst>
                        <a:defRPr/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Досрочное погашение</a:t>
                      </a:r>
                    </a:p>
                  </a:txBody>
                  <a:tcPr marL="37104" marR="37104" marT="9620" marB="96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письменному заявлению заемщика (по средствам Банк-клиента)</a:t>
                      </a:r>
                    </a:p>
                  </a:txBody>
                  <a:tcPr marL="37104" marR="37104" marT="9620" marB="96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8508118"/>
                  </a:ext>
                </a:extLst>
              </a:tr>
              <a:tr h="8352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Применяемая форма расчетов заемщика (покупателя) с продавцом 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04" marR="37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Покрытый,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безотзывной аккредитив </a:t>
                      </a:r>
                    </a:p>
                    <a:p>
                      <a:pPr marL="0" marR="0" indent="0" algn="ctr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Условия раскрытия аккредитива указываются в ДКП и заявлении на открытие аккредитива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72" marR="49472" marT="24736" marB="2473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67069039"/>
                  </a:ext>
                </a:extLst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3913521" y="104545"/>
            <a:ext cx="5371156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0" fontAlgn="base" hangingPunct="0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0" fontAlgn="base" hangingPunct="0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2pPr>
            <a:lvl3pPr algn="l" defTabSz="913526" rtl="0" eaLnBrk="0" fontAlgn="base" hangingPunct="0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3pPr>
            <a:lvl4pPr algn="l" defTabSz="913526" rtl="0" eaLnBrk="0" fontAlgn="base" hangingPunct="0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4pPr>
            <a:lvl5pPr algn="l" defTabSz="913526" rtl="0" eaLnBrk="0" fontAlgn="base" hangingPunct="0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5pPr>
            <a:lvl6pPr marL="466481" algn="l" defTabSz="913526" rtl="0" fontAlgn="base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6pPr>
            <a:lvl7pPr marL="932962" algn="l" defTabSz="913526" rtl="0" fontAlgn="base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7pPr>
            <a:lvl8pPr marL="1399443" algn="l" defTabSz="913526" rtl="0" fontAlgn="base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8pPr>
            <a:lvl9pPr marL="1865925" algn="l" defTabSz="913526" rtl="0" fontAlgn="base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lnSpc>
                <a:spcPts val="317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kern="0" dirty="0" smtClean="0">
                <a:solidFill>
                  <a:srgbClr val="102C51"/>
                </a:solidFill>
                <a:latin typeface="QOLAIL+Cascadia Mono Regular"/>
                <a:cs typeface="QOLAIL+Cascadia Mono Regular"/>
              </a:rPr>
              <a:t>Кредит «Бизнес Ипотека</a:t>
            </a:r>
            <a:r>
              <a:rPr lang="en-US" sz="2400" kern="0" dirty="0" smtClean="0">
                <a:solidFill>
                  <a:srgbClr val="102C51"/>
                </a:solidFill>
                <a:latin typeface="QOLAIL+Cascadia Mono Regular"/>
                <a:cs typeface="QOLAIL+Cascadia Mono Regular"/>
              </a:rPr>
              <a:t> </a:t>
            </a:r>
            <a:r>
              <a:rPr lang="ru-RU" sz="2400" kern="0" dirty="0" smtClean="0">
                <a:solidFill>
                  <a:srgbClr val="102C51"/>
                </a:solidFill>
                <a:latin typeface="QOLAIL+Cascadia Mono Regular"/>
                <a:cs typeface="QOLAIL+Cascadia Mono Regular"/>
              </a:rPr>
              <a:t>плюс»</a:t>
            </a:r>
            <a:endParaRPr lang="ru-RU" sz="2400" kern="0" dirty="0">
              <a:solidFill>
                <a:srgbClr val="102C51"/>
              </a:solidFill>
              <a:latin typeface="QOLAIL+Cascadia Mono Regular"/>
              <a:cs typeface="QOLAIL+Cascadia Mon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54364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0473" y="590340"/>
            <a:ext cx="10341243" cy="476164"/>
          </a:xfrm>
          <a:prstGeom prst="rect">
            <a:avLst/>
          </a:prstGeom>
          <a:solidFill>
            <a:srgbClr val="19F2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CB552812-A8D5-9F4C-E7C2-1561DAD12CA5}"/>
              </a:ext>
            </a:extLst>
          </p:cNvPr>
          <p:cNvSpPr/>
          <p:nvPr/>
        </p:nvSpPr>
        <p:spPr>
          <a:xfrm>
            <a:off x="0" y="138082"/>
            <a:ext cx="12191999" cy="421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spc="300" dirty="0">
                <a:solidFill>
                  <a:srgbClr val="1D4F91"/>
                </a:solidFill>
                <a:latin typeface="FORMULAR-LIGHT"/>
                <a:cs typeface="+mn-ea"/>
              </a:rPr>
              <a:t>Информация для </a:t>
            </a:r>
            <a:r>
              <a:rPr lang="ru-RU" sz="2800" spc="300" dirty="0" smtClean="0">
                <a:solidFill>
                  <a:srgbClr val="1D4F91"/>
                </a:solidFill>
                <a:latin typeface="FORMULAR-LIGHT"/>
                <a:cs typeface="+mn-ea"/>
              </a:rPr>
              <a:t>агентов</a:t>
            </a:r>
            <a:endParaRPr lang="ru-RU" sz="2800" spc="300" dirty="0">
              <a:solidFill>
                <a:srgbClr val="1D4F91"/>
              </a:solidFill>
              <a:latin typeface="FORMULAR-LIGHT"/>
              <a:cs typeface="+mn-ea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039" y="4265402"/>
            <a:ext cx="1089857" cy="36328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B552812-A8D5-9F4C-E7C2-1561DAD12CA5}"/>
              </a:ext>
            </a:extLst>
          </p:cNvPr>
          <p:cNvSpPr/>
          <p:nvPr/>
        </p:nvSpPr>
        <p:spPr>
          <a:xfrm>
            <a:off x="980473" y="678233"/>
            <a:ext cx="10783740" cy="318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rgbClr val="1D4F91"/>
                </a:solidFill>
                <a:ea typeface="+mj-ea"/>
                <a:cs typeface="Calibri Light" panose="020F0302020204030204" pitchFamily="34" charset="0"/>
              </a:rPr>
              <a:t>Чтобы передать заявку </a:t>
            </a:r>
            <a:r>
              <a:rPr lang="ru-RU" sz="2800" dirty="0" smtClean="0">
                <a:solidFill>
                  <a:srgbClr val="FF0000"/>
                </a:solidFill>
                <a:ea typeface="+mj-ea"/>
                <a:cs typeface="Calibri Light" panose="020F0302020204030204" pitchFamily="34" charset="0"/>
              </a:rPr>
              <a:t>клиента</a:t>
            </a:r>
            <a:r>
              <a:rPr lang="ru-RU" sz="2800" dirty="0" smtClean="0">
                <a:solidFill>
                  <a:srgbClr val="1D4F91"/>
                </a:solidFill>
                <a:ea typeface="+mj-ea"/>
                <a:cs typeface="Calibri Light" panose="020F0302020204030204" pitchFamily="34" charset="0"/>
              </a:rPr>
              <a:t> в «Реалист Банк»</a:t>
            </a:r>
            <a:endParaRPr lang="ru-RU" sz="2800" dirty="0">
              <a:solidFill>
                <a:srgbClr val="1D4F91"/>
              </a:solidFill>
              <a:ea typeface="+mj-ea"/>
              <a:cs typeface="Calibri Light" panose="020F0302020204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988656"/>
              </p:ext>
            </p:extLst>
          </p:nvPr>
        </p:nvGraphicFramePr>
        <p:xfrm>
          <a:off x="1045296" y="1911053"/>
          <a:ext cx="10718917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7617">
                  <a:extLst>
                    <a:ext uri="{9D8B030D-6E8A-4147-A177-3AD203B41FA5}">
                      <a16:colId xmlns:a16="http://schemas.microsoft.com/office/drawing/2014/main" val="1626527041"/>
                    </a:ext>
                  </a:extLst>
                </a:gridCol>
                <a:gridCol w="5491300">
                  <a:extLst>
                    <a:ext uri="{9D8B030D-6E8A-4147-A177-3AD203B41FA5}">
                      <a16:colId xmlns:a16="http://schemas.microsoft.com/office/drawing/2014/main" val="5810545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0" kern="1200" dirty="0" smtClean="0">
                          <a:solidFill>
                            <a:srgbClr val="1D4F91"/>
                          </a:solidFill>
                          <a:latin typeface="+mn-lt"/>
                          <a:ea typeface="+mj-ea"/>
                          <a:cs typeface="Calibri Light" panose="020F0302020204030204" pitchFamily="34" charset="0"/>
                        </a:rPr>
                        <a:t>Агент РКО </a:t>
                      </a:r>
                      <a:endParaRPr lang="ru-RU" sz="1800" b="0" kern="1200" dirty="0">
                        <a:solidFill>
                          <a:srgbClr val="1D4F91"/>
                        </a:solidFill>
                        <a:latin typeface="+mn-lt"/>
                        <a:ea typeface="+mj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dirty="0" smtClean="0">
                          <a:ln>
                            <a:noFill/>
                          </a:ln>
                          <a:solidFill>
                            <a:srgbClr val="1D4F9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  <a:hlinkClick r:id="rId3"/>
                        </a:rPr>
                        <a:t>https://realistbank.ru/business/rko/</a:t>
                      </a:r>
                      <a:endParaRPr lang="ru-RU" sz="1600" b="0" u="none" dirty="0">
                        <a:ln>
                          <a:noFill/>
                        </a:ln>
                        <a:solidFill>
                          <a:srgbClr val="1D4F91"/>
                        </a:solidFill>
                        <a:latin typeface="+mn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9490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rgbClr val="1D4F91"/>
                          </a:solidFill>
                          <a:latin typeface="+mn-lt"/>
                          <a:ea typeface="+mj-ea"/>
                          <a:cs typeface="Calibri Light" panose="020F0302020204030204" pitchFamily="34" charset="0"/>
                        </a:rPr>
                        <a:t>Агент по Кредитам</a:t>
                      </a:r>
                      <a:endParaRPr lang="ru-RU" sz="1800" b="0" kern="1200" dirty="0">
                        <a:solidFill>
                          <a:srgbClr val="1D4F91"/>
                        </a:solidFill>
                        <a:latin typeface="+mn-lt"/>
                        <a:ea typeface="+mj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kern="1200" dirty="0" smtClean="0">
                          <a:ln>
                            <a:noFill/>
                          </a:ln>
                          <a:solidFill>
                            <a:srgbClr val="1D4F9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  <a:hlinkClick r:id="rId4"/>
                        </a:rPr>
                        <a:t>https://realistbank.ru/business/overdraft/</a:t>
                      </a:r>
                      <a:endParaRPr lang="en-US" sz="1600" b="0" u="none" kern="1200" dirty="0" smtClean="0">
                        <a:ln>
                          <a:noFill/>
                        </a:ln>
                        <a:solidFill>
                          <a:srgbClr val="1D4F91"/>
                        </a:solidFill>
                        <a:latin typeface="+mn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064375"/>
                  </a:ext>
                </a:extLst>
              </a:tr>
              <a:tr h="63616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rgbClr val="1D4F91"/>
                          </a:solidFill>
                          <a:latin typeface="+mn-lt"/>
                          <a:ea typeface="+mj-ea"/>
                          <a:cs typeface="Calibri Light" panose="020F0302020204030204" pitchFamily="34" charset="0"/>
                        </a:rPr>
                        <a:t>Агент по Кредитам под залог недвижимости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rgbClr val="1D4F91"/>
                          </a:solidFill>
                          <a:latin typeface="+mn-lt"/>
                          <a:ea typeface="+mj-ea"/>
                          <a:cs typeface="Calibri Light" panose="020F0302020204030204" pitchFamily="34" charset="0"/>
                        </a:rPr>
                        <a:t>     («Бизнес Ипотека» и «Бизнес Ипотека +»)</a:t>
                      </a:r>
                      <a:endParaRPr lang="ru-RU" sz="1800" b="0" kern="1200" dirty="0">
                        <a:solidFill>
                          <a:srgbClr val="1D4F91"/>
                        </a:solidFill>
                        <a:latin typeface="+mn-lt"/>
                        <a:ea typeface="+mj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dirty="0" smtClean="0">
                          <a:ln>
                            <a:noFill/>
                          </a:ln>
                          <a:solidFill>
                            <a:srgbClr val="1D4F9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  <a:hlinkClick r:id="rId5"/>
                        </a:rPr>
                        <a:t>https://realistbank.ru/individuals/mortgage-business/</a:t>
                      </a:r>
                      <a:endParaRPr lang="ru-RU" sz="1600" b="0" u="none" dirty="0">
                        <a:ln>
                          <a:noFill/>
                        </a:ln>
                        <a:solidFill>
                          <a:srgbClr val="1D4F91"/>
                        </a:solidFill>
                        <a:latin typeface="+mn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197748"/>
                  </a:ext>
                </a:extLst>
              </a:tr>
              <a:tr h="33245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rgbClr val="1D4F91"/>
                          </a:solidFill>
                          <a:latin typeface="+mn-lt"/>
                          <a:ea typeface="+mj-ea"/>
                          <a:cs typeface="Calibri Light" panose="020F0302020204030204" pitchFamily="34" charset="0"/>
                        </a:rPr>
                        <a:t>Агент ВЭД</a:t>
                      </a:r>
                      <a:endParaRPr lang="ru-RU" sz="1800" b="0" kern="1200" dirty="0">
                        <a:solidFill>
                          <a:srgbClr val="1D4F91"/>
                        </a:solidFill>
                        <a:latin typeface="+mn-lt"/>
                        <a:ea typeface="+mj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kern="1200" dirty="0" smtClean="0">
                          <a:ln>
                            <a:noFill/>
                          </a:ln>
                          <a:solidFill>
                            <a:srgbClr val="1D4F9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  <a:hlinkClick r:id="rId6"/>
                        </a:rPr>
                        <a:t>https://realistbank.ru/business/operatsii-po-ved/</a:t>
                      </a:r>
                      <a:endParaRPr lang="ru-RU" sz="1600" b="0" u="none" kern="1200" dirty="0">
                        <a:ln>
                          <a:noFill/>
                        </a:ln>
                        <a:solidFill>
                          <a:srgbClr val="1D4F91"/>
                        </a:solidFill>
                        <a:latin typeface="+mn-lt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575501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80473" y="1442688"/>
            <a:ext cx="11118821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1D4F91"/>
                </a:solidFill>
                <a:ea typeface="+mj-ea"/>
                <a:cs typeface="Calibri Light" panose="020F0302020204030204" pitchFamily="34" charset="0"/>
              </a:rPr>
              <a:t>Перейти по ссылкам ниже на официальном </a:t>
            </a:r>
            <a:r>
              <a:rPr lang="ru-RU" sz="2400" dirty="0" smtClean="0">
                <a:solidFill>
                  <a:srgbClr val="1D4F91"/>
                </a:solidFill>
                <a:ea typeface="+mj-ea"/>
                <a:cs typeface="Calibri Light" panose="020F0302020204030204" pitchFamily="34" charset="0"/>
              </a:rPr>
              <a:t>сайте:</a:t>
            </a:r>
            <a:endParaRPr lang="ru-RU" sz="2400" dirty="0">
              <a:solidFill>
                <a:srgbClr val="1D4F91"/>
              </a:solidFill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7168" y="1468332"/>
            <a:ext cx="540000" cy="540000"/>
          </a:xfrm>
          <a:prstGeom prst="ellipse">
            <a:avLst/>
          </a:prstGeom>
          <a:solidFill>
            <a:srgbClr val="19F2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9197" y="1468332"/>
            <a:ext cx="375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D4F91"/>
                </a:solidFill>
                <a:latin typeface="+mj-lt"/>
              </a:rPr>
              <a:t>1</a:t>
            </a:r>
            <a:endParaRPr lang="ru-RU" sz="2400" b="1" dirty="0">
              <a:solidFill>
                <a:srgbClr val="1D4F91"/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0473" y="4173073"/>
            <a:ext cx="5814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D4F91"/>
                </a:solidFill>
                <a:ea typeface="+mj-ea"/>
                <a:cs typeface="Calibri Light" panose="020F0302020204030204" pitchFamily="34" charset="0"/>
              </a:rPr>
              <a:t>Нажать кнопку </a:t>
            </a:r>
            <a:r>
              <a:rPr lang="ru-RU" sz="2400" dirty="0" smtClean="0">
                <a:solidFill>
                  <a:srgbClr val="1D4F91"/>
                </a:solidFill>
                <a:ea typeface="+mj-ea"/>
                <a:cs typeface="Calibri Light" panose="020F0302020204030204" pitchFamily="34" charset="0"/>
              </a:rPr>
              <a:t>«Стать агентом»</a:t>
            </a:r>
            <a:endParaRPr lang="ru-RU" sz="2400" dirty="0">
              <a:solidFill>
                <a:srgbClr val="1D4F91"/>
              </a:solidFill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80473" y="5746027"/>
            <a:ext cx="8456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1D4F91"/>
                </a:solidFill>
                <a:ea typeface="+mj-ea"/>
                <a:cs typeface="Calibri Light" panose="020F0302020204030204" pitchFamily="34" charset="0"/>
              </a:rPr>
              <a:t>Клиенту – дождаться звонка </a:t>
            </a:r>
            <a:r>
              <a:rPr lang="ru-RU" sz="2400" dirty="0">
                <a:solidFill>
                  <a:srgbClr val="1D4F91"/>
                </a:solidFill>
                <a:ea typeface="+mj-ea"/>
                <a:cs typeface="Calibri Light" panose="020F0302020204030204" pitchFamily="34" charset="0"/>
              </a:rPr>
              <a:t>из банка для </a:t>
            </a:r>
            <a:r>
              <a:rPr lang="ru-RU" sz="2400" dirty="0" smtClean="0">
                <a:solidFill>
                  <a:srgbClr val="1D4F91"/>
                </a:solidFill>
                <a:ea typeface="+mj-ea"/>
                <a:cs typeface="Calibri Light" panose="020F0302020204030204" pitchFamily="34" charset="0"/>
              </a:rPr>
              <a:t>подтверждения встречи и стать клиентом АО «Реалист Банк»</a:t>
            </a:r>
            <a:endParaRPr lang="ru-RU" sz="2400" dirty="0">
              <a:solidFill>
                <a:srgbClr val="1D4F91"/>
              </a:solidFill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21017" y="4180529"/>
            <a:ext cx="540000" cy="540000"/>
          </a:xfrm>
          <a:prstGeom prst="ellipse">
            <a:avLst/>
          </a:prstGeom>
          <a:solidFill>
            <a:srgbClr val="19F2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9196" y="4216527"/>
            <a:ext cx="375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D4F91"/>
                </a:solidFill>
                <a:latin typeface="+mj-lt"/>
              </a:rPr>
              <a:t>2</a:t>
            </a:r>
            <a:endParaRPr lang="ru-RU" sz="2400" b="1" dirty="0">
              <a:solidFill>
                <a:srgbClr val="1D4F91"/>
              </a:solidFill>
              <a:latin typeface="+mj-lt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221018" y="5715060"/>
            <a:ext cx="540000" cy="540000"/>
          </a:xfrm>
          <a:prstGeom prst="ellipse">
            <a:avLst/>
          </a:prstGeom>
          <a:solidFill>
            <a:srgbClr val="19F2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9197" y="5751058"/>
            <a:ext cx="375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D4F91"/>
                </a:solidFill>
                <a:latin typeface="+mj-lt"/>
              </a:rPr>
              <a:t>3</a:t>
            </a:r>
            <a:endParaRPr lang="ru-RU" sz="2400" b="1" dirty="0">
              <a:solidFill>
                <a:srgbClr val="1D4F91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0474" y="4731438"/>
            <a:ext cx="76630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ea typeface="+mj-ea"/>
                <a:cs typeface="Calibri Light" panose="020F0302020204030204" pitchFamily="34" charset="0"/>
              </a:rPr>
              <a:t>В</a:t>
            </a:r>
            <a:r>
              <a:rPr lang="ru-RU" sz="2400" dirty="0" smtClean="0">
                <a:solidFill>
                  <a:srgbClr val="FF0000"/>
                </a:solidFill>
                <a:ea typeface="+mj-ea"/>
                <a:cs typeface="Calibri Light" panose="020F0302020204030204" pitchFamily="34" charset="0"/>
              </a:rPr>
              <a:t> поле «Передать клиента» заполнить данные клиента и нажать «Отправить заявку» </a:t>
            </a:r>
            <a:endParaRPr lang="ru-RU" sz="2400" dirty="0">
              <a:solidFill>
                <a:srgbClr val="FF0000"/>
              </a:solidFill>
              <a:ea typeface="+mj-ea"/>
              <a:cs typeface="Calibri Light" panose="020F03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5244148" y="4208094"/>
            <a:ext cx="438638" cy="429563"/>
          </a:xfrm>
          <a:prstGeom prst="rect">
            <a:avLst/>
          </a:prstGeom>
        </p:spPr>
      </p:pic>
      <p:pic>
        <p:nvPicPr>
          <p:cNvPr id="1026" name="Рисунок 2" descr="image00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9"/>
          <a:stretch/>
        </p:blipFill>
        <p:spPr bwMode="auto">
          <a:xfrm>
            <a:off x="9230265" y="3735238"/>
            <a:ext cx="2789632" cy="312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80473" y="1043776"/>
            <a:ext cx="2556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1D4F91"/>
                </a:solidFill>
                <a:cs typeface="Calibri Light" panose="020F0302020204030204" pitchFamily="34" charset="0"/>
              </a:rPr>
              <a:t>Три простых </a:t>
            </a:r>
            <a:r>
              <a:rPr lang="ru-RU" sz="2400" dirty="0" smtClean="0">
                <a:solidFill>
                  <a:srgbClr val="1D4F91"/>
                </a:solidFill>
                <a:cs typeface="Calibri Light" panose="020F0302020204030204" pitchFamily="34" charset="0"/>
              </a:rPr>
              <a:t>шага:</a:t>
            </a:r>
            <a:endParaRPr lang="ru-RU" sz="2400" dirty="0">
              <a:solidFill>
                <a:srgbClr val="1D4F91"/>
              </a:solidFill>
              <a:cs typeface="Calibri Light" panose="020F0302020204030204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8596922" y="5296510"/>
            <a:ext cx="882901" cy="24671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53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fld id="{5BDE3E92-56AF-4B7B-B802-0E8D6DC059C7}" type="slidenum">
              <a:rPr lang="ru-RU" altLang="ru-RU">
                <a:latin typeface="Arial" panose="020B0604020202020204" pitchFamily="34" charset="0"/>
              </a:rPr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r>
              <a:rPr lang="ru-RU" altLang="ru-RU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139" y="166835"/>
            <a:ext cx="314369" cy="28579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gray">
          <a:xfrm>
            <a:off x="2236179" y="1004099"/>
            <a:ext cx="8724899" cy="369332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Formular" panose="02000000000000000000" pitchFamily="2" charset="0"/>
                <a:ea typeface="+mj-ea"/>
                <a:cs typeface="+mj-cs"/>
              </a:defRPr>
            </a:lvl1pPr>
          </a:lstStyle>
          <a:p>
            <a:pPr marL="3239" defTabSz="932962"/>
            <a:r>
              <a:rPr lang="ru-RU" altLang="ru-RU" sz="2800" b="1" dirty="0" smtClean="0">
                <a:solidFill>
                  <a:schemeClr val="accent6">
                    <a:lumMod val="25000"/>
                  </a:schemeClr>
                </a:solidFill>
                <a:latin typeface="Formular" panose="02000000000000000000"/>
              </a:rPr>
              <a:t>ТАРИФНЫЕ ПЛАНЫ И ПАКЕТЫ УСЛУГ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36179" y="1858436"/>
            <a:ext cx="82848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Подробно об условиях Тарифных планов и пакетов </a:t>
            </a:r>
            <a:r>
              <a:rPr lang="ru-RU" dirty="0">
                <a:solidFill>
                  <a:srgbClr val="002060"/>
                </a:solidFill>
              </a:rPr>
              <a:t>услуг </a:t>
            </a:r>
            <a:r>
              <a:rPr lang="ru-RU" dirty="0" smtClean="0">
                <a:solidFill>
                  <a:srgbClr val="002060"/>
                </a:solidFill>
              </a:rPr>
              <a:t>на </a:t>
            </a:r>
            <a:r>
              <a:rPr lang="ru-RU" dirty="0">
                <a:solidFill>
                  <a:srgbClr val="002060"/>
                </a:solidFill>
              </a:rPr>
              <a:t>сайте банка </a:t>
            </a:r>
            <a:r>
              <a:rPr lang="ru-RU" dirty="0" smtClean="0">
                <a:solidFill>
                  <a:srgbClr val="002060"/>
                </a:solidFill>
              </a:rPr>
              <a:t>в разделе: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Среднему и малому бизнесу / РКО / </a:t>
            </a:r>
            <a:r>
              <a:rPr lang="ru-RU" dirty="0">
                <a:solidFill>
                  <a:srgbClr val="002060"/>
                </a:solidFill>
              </a:rPr>
              <a:t>Тарифы </a:t>
            </a:r>
            <a:r>
              <a:rPr lang="ru-RU" dirty="0" smtClean="0">
                <a:solidFill>
                  <a:srgbClr val="002060"/>
                </a:solidFill>
              </a:rPr>
              <a:t>РКО по ссылке: </a:t>
            </a:r>
          </a:p>
          <a:p>
            <a:r>
              <a:rPr lang="en-US" dirty="0" smtClean="0">
                <a:solidFill>
                  <a:srgbClr val="C00000"/>
                </a:solidFill>
                <a:hlinkClick r:id="rId5"/>
              </a:rPr>
              <a:t>https</a:t>
            </a:r>
            <a:r>
              <a:rPr lang="en-US" dirty="0">
                <a:solidFill>
                  <a:srgbClr val="C00000"/>
                </a:solidFill>
                <a:hlinkClick r:id="rId5"/>
              </a:rPr>
              <a:t>://realistbank.ru/business/rko/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6179" y="3093958"/>
            <a:ext cx="6168500" cy="335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7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10049522" y="6356350"/>
            <a:ext cx="1304278" cy="365125"/>
          </a:xfrm>
          <a:ln/>
        </p:spPr>
        <p:txBody>
          <a:bodyPr/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fld id="{5BDE3E92-56AF-4B7B-B802-0E8D6DC059C7}" type="slidenum">
              <a:rPr lang="ru-RU" altLang="ru-RU">
                <a:latin typeface="Arial" panose="020B0604020202020204" pitchFamily="34" charset="0"/>
              </a:rPr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r>
              <a:rPr lang="ru-RU" altLang="ru-RU" dirty="0"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145012"/>
              </p:ext>
            </p:extLst>
          </p:nvPr>
        </p:nvGraphicFramePr>
        <p:xfrm>
          <a:off x="517236" y="1302084"/>
          <a:ext cx="11185237" cy="45340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8473">
                  <a:extLst>
                    <a:ext uri="{9D8B030D-6E8A-4147-A177-3AD203B41FA5}">
                      <a16:colId xmlns:a16="http://schemas.microsoft.com/office/drawing/2014/main" val="3058415963"/>
                    </a:ext>
                  </a:extLst>
                </a:gridCol>
                <a:gridCol w="879764">
                  <a:extLst>
                    <a:ext uri="{9D8B030D-6E8A-4147-A177-3AD203B41FA5}">
                      <a16:colId xmlns:a16="http://schemas.microsoft.com/office/drawing/2014/main" val="2805903035"/>
                    </a:ext>
                  </a:extLst>
                </a:gridCol>
                <a:gridCol w="879764">
                  <a:extLst>
                    <a:ext uri="{9D8B030D-6E8A-4147-A177-3AD203B41FA5}">
                      <a16:colId xmlns:a16="http://schemas.microsoft.com/office/drawing/2014/main" val="433844776"/>
                    </a:ext>
                  </a:extLst>
                </a:gridCol>
                <a:gridCol w="879764">
                  <a:extLst>
                    <a:ext uri="{9D8B030D-6E8A-4147-A177-3AD203B41FA5}">
                      <a16:colId xmlns:a16="http://schemas.microsoft.com/office/drawing/2014/main" val="3296904637"/>
                    </a:ext>
                  </a:extLst>
                </a:gridCol>
                <a:gridCol w="879764">
                  <a:extLst>
                    <a:ext uri="{9D8B030D-6E8A-4147-A177-3AD203B41FA5}">
                      <a16:colId xmlns:a16="http://schemas.microsoft.com/office/drawing/2014/main" val="2908077407"/>
                    </a:ext>
                  </a:extLst>
                </a:gridCol>
                <a:gridCol w="858982">
                  <a:extLst>
                    <a:ext uri="{9D8B030D-6E8A-4147-A177-3AD203B41FA5}">
                      <a16:colId xmlns:a16="http://schemas.microsoft.com/office/drawing/2014/main" val="672646784"/>
                    </a:ext>
                  </a:extLst>
                </a:gridCol>
                <a:gridCol w="858982">
                  <a:extLst>
                    <a:ext uri="{9D8B030D-6E8A-4147-A177-3AD203B41FA5}">
                      <a16:colId xmlns:a16="http://schemas.microsoft.com/office/drawing/2014/main" val="3658159734"/>
                    </a:ext>
                  </a:extLst>
                </a:gridCol>
                <a:gridCol w="858982">
                  <a:extLst>
                    <a:ext uri="{9D8B030D-6E8A-4147-A177-3AD203B41FA5}">
                      <a16:colId xmlns:a16="http://schemas.microsoft.com/office/drawing/2014/main" val="1373298804"/>
                    </a:ext>
                  </a:extLst>
                </a:gridCol>
                <a:gridCol w="858982">
                  <a:extLst>
                    <a:ext uri="{9D8B030D-6E8A-4147-A177-3AD203B41FA5}">
                      <a16:colId xmlns:a16="http://schemas.microsoft.com/office/drawing/2014/main" val="1453575592"/>
                    </a:ext>
                  </a:extLst>
                </a:gridCol>
                <a:gridCol w="1671780">
                  <a:extLst>
                    <a:ext uri="{9D8B030D-6E8A-4147-A177-3AD203B41FA5}">
                      <a16:colId xmlns:a16="http://schemas.microsoft.com/office/drawing/2014/main" val="276413326"/>
                    </a:ext>
                  </a:extLst>
                </a:gridCol>
              </a:tblGrid>
              <a:tr h="5345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Параметры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Базовый</a:t>
                      </a:r>
                    </a:p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Москва/</a:t>
                      </a:r>
                      <a:r>
                        <a:rPr lang="ru-RU" sz="1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Сиб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-кий/Смоленск/Кострома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Старт</a:t>
                      </a:r>
                    </a:p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Москва/</a:t>
                      </a:r>
                      <a:r>
                        <a:rPr lang="ru-RU" sz="1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Сиб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-кий/Смоленск/Кострома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Старт ВЭД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382814"/>
                  </a:ext>
                </a:extLst>
              </a:tr>
              <a:tr h="212561">
                <a:tc gridSpan="10">
                  <a:txBody>
                    <a:bodyPr/>
                    <a:lstStyle/>
                    <a:p>
                      <a:pPr marL="0" indent="0" algn="ctr" fontAlgn="b">
                        <a:buFont typeface="Wingdings" panose="05000000000000000000" pitchFamily="2" charset="2"/>
                        <a:buNone/>
                      </a:pPr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Затраты при открытии и подключение </a:t>
                      </a:r>
                      <a:r>
                        <a:rPr lang="ru-RU" sz="14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счета к ДБО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7551577"/>
                  </a:ext>
                </a:extLst>
              </a:tr>
              <a:tr h="212561">
                <a:tc>
                  <a:txBody>
                    <a:bodyPr/>
                    <a:lstStyle/>
                    <a:p>
                      <a:pPr marL="0" indent="0" algn="l" fontAlgn="b">
                        <a:buFont typeface="Wingdings" panose="05000000000000000000" pitchFamily="2" charset="2"/>
                        <a:buNone/>
                      </a:pPr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Открытие </a:t>
                      </a:r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первого счёта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1 000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руб.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 руб.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0344840"/>
                  </a:ext>
                </a:extLst>
              </a:tr>
              <a:tr h="619515">
                <a:tc>
                  <a:txBody>
                    <a:bodyPr/>
                    <a:lstStyle/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Изготовление и/или заверение копий учредительных документов (устав, </a:t>
                      </a:r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уч. дог. </a:t>
                      </a:r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 </a:t>
                      </a:r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пр.)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до </a:t>
                      </a:r>
                      <a:r>
                        <a:rPr lang="ru-RU" sz="1400" u="none" strike="noStrike" dirty="0" smtClean="0">
                          <a:effectLst/>
                        </a:rPr>
                        <a:t>1200 руб</a:t>
                      </a:r>
                      <a:r>
                        <a:rPr lang="ru-RU" sz="1400" u="none" strike="noStrike" dirty="0">
                          <a:effectLst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1200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руб.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3636633"/>
                  </a:ext>
                </a:extLst>
              </a:tr>
              <a:tr h="386970">
                <a:tc>
                  <a:txBody>
                    <a:bodyPr/>
                    <a:lstStyle/>
                    <a:p>
                      <a:pPr marL="0" indent="0" algn="l" fontAlgn="b">
                        <a:buFont typeface="Wingdings" panose="05000000000000000000" pitchFamily="2" charset="2"/>
                        <a:buNone/>
                      </a:pPr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Заверение КОП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600 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руб.</a:t>
                      </a:r>
                    </a:p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(за подпись)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руб.</a:t>
                      </a:r>
                    </a:p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(за подпись)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600 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руб.</a:t>
                      </a:r>
                    </a:p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(за подпись)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руб.</a:t>
                      </a:r>
                    </a:p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(за подпись)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9823913"/>
                  </a:ext>
                </a:extLst>
              </a:tr>
              <a:tr h="619515">
                <a:tc>
                  <a:txBody>
                    <a:bodyPr/>
                    <a:lstStyle/>
                    <a:p>
                      <a:pPr marL="0" indent="0" algn="l" fontAlgn="b">
                        <a:buFont typeface="Wingdings" panose="05000000000000000000" pitchFamily="2" charset="2"/>
                        <a:buNone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Подключение к ДБО с одной ЭП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без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токена</a:t>
                      </a:r>
                      <a:endParaRPr lang="ru-RU" sz="1400" b="0" i="0" u="none" strike="noStrike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с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токеном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****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1300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руб.</a:t>
                      </a:r>
                      <a:endParaRPr lang="ru-RU" sz="14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3000 руб.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600 руб.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1700 руб.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500 руб.</a:t>
                      </a:r>
                    </a:p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1700 руб.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 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руб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3000 руб.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2928537"/>
                  </a:ext>
                </a:extLst>
              </a:tr>
              <a:tr h="313818">
                <a:tc>
                  <a:txBody>
                    <a:bodyPr/>
                    <a:lstStyle/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Открытие второго и след. счетов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500 руб</a:t>
                      </a:r>
                      <a:r>
                        <a:rPr lang="ru-RU" sz="1400" u="none" strike="noStrike" dirty="0" smtClean="0">
                          <a:effectLst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3403768"/>
                  </a:ext>
                </a:extLst>
              </a:tr>
              <a:tr h="252136">
                <a:tc gridSpan="10">
                  <a:txBody>
                    <a:bodyPr/>
                    <a:lstStyle/>
                    <a:p>
                      <a:pPr marL="0" indent="0" algn="ctr" fontAlgn="b">
                        <a:buFont typeface="Wingdings" panose="05000000000000000000" pitchFamily="2" charset="2"/>
                        <a:buNone/>
                      </a:pPr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Затраты</a:t>
                      </a:r>
                      <a:r>
                        <a:rPr lang="ru-RU" sz="1400" b="1" i="1" u="none" strike="noStrike" baseline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на обслуживание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8600840"/>
                  </a:ext>
                </a:extLst>
              </a:tr>
              <a:tr h="311870">
                <a:tc>
                  <a:txBody>
                    <a:bodyPr/>
                    <a:lstStyle/>
                    <a:p>
                      <a:pPr marL="0" indent="0" algn="l" fontAlgn="b">
                        <a:buFont typeface="Wingdings" panose="05000000000000000000" pitchFamily="2" charset="2"/>
                        <a:buNone/>
                      </a:pPr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Ведение </a:t>
                      </a:r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счета </a:t>
                      </a:r>
                      <a:r>
                        <a:rPr lang="en-US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 </a:t>
                      </a:r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ДБО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1 300 руб</a:t>
                      </a:r>
                      <a:r>
                        <a:rPr lang="ru-RU" sz="1400" u="none" strike="noStrike" dirty="0" smtClean="0">
                          <a:effectLst/>
                        </a:rPr>
                        <a:t>.*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1000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руб.*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600 </a:t>
                      </a:r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руб</a:t>
                      </a:r>
                      <a:r>
                        <a:rPr lang="ru-RU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  <a:r>
                        <a:rPr lang="en-US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r>
                        <a:rPr lang="ru-RU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1 300 руб</a:t>
                      </a:r>
                      <a:r>
                        <a:rPr lang="ru-RU" sz="1400" u="none" strike="noStrike" dirty="0" smtClean="0">
                          <a:effectLst/>
                        </a:rPr>
                        <a:t>.*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0349111"/>
                  </a:ext>
                </a:extLst>
              </a:tr>
              <a:tr h="311870">
                <a:tc>
                  <a:txBody>
                    <a:bodyPr/>
                    <a:lstStyle/>
                    <a:p>
                      <a:pPr marL="0" indent="0" algn="l" fontAlgn="b">
                        <a:buFont typeface="Wingdings" panose="05000000000000000000" pitchFamily="2" charset="2"/>
                        <a:buNone/>
                      </a:pPr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Стоимость </a:t>
                      </a:r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платежа в руб. с ДБО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35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40 </a:t>
                      </a:r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руб</a:t>
                      </a:r>
                      <a:r>
                        <a:rPr lang="ru-RU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.*** 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35 руб.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0564654"/>
                  </a:ext>
                </a:extLst>
              </a:tr>
              <a:tr h="416038">
                <a:tc>
                  <a:txBody>
                    <a:bodyPr/>
                    <a:lstStyle/>
                    <a:p>
                      <a:pPr marL="0" indent="0" algn="l" fontAlgn="b">
                        <a:buFont typeface="Wingdings" panose="05000000000000000000" pitchFamily="2" charset="2"/>
                        <a:buNone/>
                      </a:pPr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Платежи физ. лицам до 300 тыс. руб./мес</a:t>
                      </a:r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6110799"/>
                  </a:ext>
                </a:extLst>
              </a:tr>
              <a:tr h="212561">
                <a:tc>
                  <a:txBody>
                    <a:bodyPr/>
                    <a:lstStyle/>
                    <a:p>
                      <a:pPr marL="0" indent="0" algn="l" fontAlgn="b">
                        <a:buFont typeface="Wingdings" panose="05000000000000000000" pitchFamily="2" charset="2"/>
                        <a:buNone/>
                      </a:pPr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Валютный контроль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0,15%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0,15%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от 0,1% до 0,15%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2299967"/>
                  </a:ext>
                </a:extLst>
              </a:tr>
            </a:tbl>
          </a:graphicData>
        </a:graphic>
      </p:graphicFrame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816099" y="254799"/>
            <a:ext cx="8518028" cy="36933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marL="3239" defTabSz="932962"/>
            <a:r>
              <a:rPr lang="ru-RU" altLang="ru-RU" sz="2400" dirty="0" smtClean="0">
                <a:solidFill>
                  <a:schemeClr val="accent6">
                    <a:lumMod val="25000"/>
                  </a:schemeClr>
                </a:solidFill>
                <a:latin typeface="Formular" panose="02000000000000000000"/>
              </a:rPr>
              <a:t>Тарифные планы</a:t>
            </a:r>
            <a:endParaRPr lang="ru-RU" altLang="ru-RU" sz="2400" dirty="0">
              <a:solidFill>
                <a:schemeClr val="accent6">
                  <a:lumMod val="25000"/>
                </a:schemeClr>
              </a:solidFill>
              <a:latin typeface="Formular" panose="0200000000000000000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7235" y="5940851"/>
            <a:ext cx="9919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* Включает тариф за ведение счета, подключенного к</a:t>
            </a:r>
            <a:r>
              <a:rPr lang="en-US" sz="1200" dirty="0" smtClean="0"/>
              <a:t> </a:t>
            </a:r>
            <a:r>
              <a:rPr lang="ru-RU" sz="1200" dirty="0" smtClean="0"/>
              <a:t>ДБО + облуживание счета в ДБО</a:t>
            </a:r>
            <a:r>
              <a:rPr lang="en-US" sz="1200" dirty="0" smtClean="0"/>
              <a:t> (</a:t>
            </a:r>
            <a:r>
              <a:rPr lang="ru-RU" sz="1200" dirty="0" smtClean="0"/>
              <a:t>ежемесячно</a:t>
            </a:r>
            <a:r>
              <a:rPr lang="en-US" sz="1200" dirty="0" smtClean="0"/>
              <a:t>)</a:t>
            </a:r>
            <a:endParaRPr lang="ru-RU" sz="1200" dirty="0" smtClean="0"/>
          </a:p>
          <a:p>
            <a:r>
              <a:rPr lang="ru-RU" sz="1200" dirty="0" smtClean="0"/>
              <a:t>** с 11-го платежа стоимость ведения счета составляет </a:t>
            </a:r>
            <a:r>
              <a:rPr lang="en-US" sz="1200" dirty="0" smtClean="0"/>
              <a:t>1700 </a:t>
            </a:r>
            <a:r>
              <a:rPr lang="ru-RU" sz="1200" dirty="0" smtClean="0"/>
              <a:t>руб.</a:t>
            </a:r>
          </a:p>
          <a:p>
            <a:r>
              <a:rPr lang="ru-RU" sz="1200" dirty="0" smtClean="0"/>
              <a:t>*** с 11 –</a:t>
            </a:r>
            <a:r>
              <a:rPr lang="ru-RU" sz="1200" dirty="0" err="1" smtClean="0"/>
              <a:t>го</a:t>
            </a:r>
            <a:r>
              <a:rPr lang="ru-RU" sz="1200" dirty="0" smtClean="0"/>
              <a:t> платежа стоимость платежного поручения составляет 100 руб.  </a:t>
            </a:r>
          </a:p>
          <a:p>
            <a:r>
              <a:rPr lang="ru-RU" sz="1200" dirty="0" smtClean="0"/>
              <a:t>**** с бесплатным подключением к мобильному приложению БИБ Бизнес</a:t>
            </a:r>
            <a:r>
              <a:rPr lang="en-US" sz="1200" dirty="0"/>
              <a:t> </a:t>
            </a:r>
            <a:r>
              <a:rPr lang="en-US" sz="1200" dirty="0" smtClean="0"/>
              <a:t>(</a:t>
            </a:r>
            <a:r>
              <a:rPr lang="ru-RU" sz="1200" dirty="0" smtClean="0"/>
              <a:t>услуга не предоставляется в Уфе и Нижнем Новгороде</a:t>
            </a:r>
            <a:r>
              <a:rPr lang="en-US" sz="1200" dirty="0" smtClean="0"/>
              <a:t>) 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49522" y="1186929"/>
            <a:ext cx="1772672" cy="4764408"/>
          </a:xfrm>
          <a:prstGeom prst="rect">
            <a:avLst/>
          </a:prstGeom>
          <a:solidFill>
            <a:schemeClr val="bg1">
              <a:alpha val="3000"/>
            </a:schemeClr>
          </a:solidFill>
          <a:ln w="349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>
            <a:off x="8626764" y="158156"/>
            <a:ext cx="3565236" cy="863617"/>
          </a:xfrm>
          <a:prstGeom prst="cloudCallout">
            <a:avLst>
              <a:gd name="adj1" fmla="val 9218"/>
              <a:gd name="adj2" fmla="val 75735"/>
            </a:avLst>
          </a:prstGeom>
          <a:solidFill>
            <a:schemeClr val="bg1"/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6">
                    <a:lumMod val="10000"/>
                  </a:schemeClr>
                </a:solidFill>
              </a:rPr>
              <a:t>Текущий приоритет для банка – клиенты  ВЭД</a:t>
            </a:r>
            <a:endParaRPr lang="ru-RU" sz="1200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20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fld id="{5BDE3E92-56AF-4B7B-B802-0E8D6DC059C7}" type="slidenum">
              <a:rPr lang="ru-RU" altLang="ru-RU">
                <a:latin typeface="Arial" panose="020B0604020202020204" pitchFamily="34" charset="0"/>
              </a:rPr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r>
              <a:rPr lang="ru-RU" altLang="ru-RU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816099" y="254799"/>
            <a:ext cx="8518028" cy="36933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marL="3239" defTabSz="932962"/>
            <a:r>
              <a:rPr lang="ru-RU" altLang="ru-RU" sz="2400" dirty="0" smtClean="0">
                <a:solidFill>
                  <a:schemeClr val="accent6">
                    <a:lumMod val="25000"/>
                  </a:schemeClr>
                </a:solidFill>
                <a:latin typeface="Formular" panose="02000000000000000000"/>
              </a:rPr>
              <a:t>Пакеты услуг</a:t>
            </a:r>
            <a:endParaRPr lang="ru-RU" altLang="ru-RU" sz="2400" dirty="0">
              <a:solidFill>
                <a:schemeClr val="accent6">
                  <a:lumMod val="25000"/>
                </a:schemeClr>
              </a:solidFill>
              <a:latin typeface="Formular" panose="0200000000000000000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007514"/>
              </p:ext>
            </p:extLst>
          </p:nvPr>
        </p:nvGraphicFramePr>
        <p:xfrm>
          <a:off x="526471" y="1084097"/>
          <a:ext cx="11198801" cy="43442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69101">
                  <a:extLst>
                    <a:ext uri="{9D8B030D-6E8A-4147-A177-3AD203B41FA5}">
                      <a16:colId xmlns:a16="http://schemas.microsoft.com/office/drawing/2014/main" val="3839775385"/>
                    </a:ext>
                  </a:extLst>
                </a:gridCol>
                <a:gridCol w="1490876">
                  <a:extLst>
                    <a:ext uri="{9D8B030D-6E8A-4147-A177-3AD203B41FA5}">
                      <a16:colId xmlns:a16="http://schemas.microsoft.com/office/drawing/2014/main" val="2564100863"/>
                    </a:ext>
                  </a:extLst>
                </a:gridCol>
                <a:gridCol w="1880120">
                  <a:extLst>
                    <a:ext uri="{9D8B030D-6E8A-4147-A177-3AD203B41FA5}">
                      <a16:colId xmlns:a16="http://schemas.microsoft.com/office/drawing/2014/main" val="2517232328"/>
                    </a:ext>
                  </a:extLst>
                </a:gridCol>
                <a:gridCol w="2006080">
                  <a:extLst>
                    <a:ext uri="{9D8B030D-6E8A-4147-A177-3AD203B41FA5}">
                      <a16:colId xmlns:a16="http://schemas.microsoft.com/office/drawing/2014/main" val="1707186466"/>
                    </a:ext>
                  </a:extLst>
                </a:gridCol>
                <a:gridCol w="1952624">
                  <a:extLst>
                    <a:ext uri="{9D8B030D-6E8A-4147-A177-3AD203B41FA5}">
                      <a16:colId xmlns:a16="http://schemas.microsoft.com/office/drawing/2014/main" val="742426413"/>
                    </a:ext>
                  </a:extLst>
                </a:gridCol>
              </a:tblGrid>
              <a:tr h="2587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Параметры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solidFill>
                            <a:schemeClr val="bg1"/>
                          </a:solidFill>
                          <a:effectLst/>
                        </a:rPr>
                        <a:t>Легкий Старт</a:t>
                      </a:r>
                      <a:endParaRPr lang="ru-RU" sz="1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Лайт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solidFill>
                            <a:schemeClr val="bg1"/>
                          </a:solidFill>
                          <a:effectLst/>
                        </a:rPr>
                        <a:t>Кредит+</a:t>
                      </a:r>
                      <a:endParaRPr lang="ru-RU" sz="1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РЕАЛИСТ+СК </a:t>
                      </a:r>
                      <a:r>
                        <a:rPr lang="ru-RU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АСКОР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078008"/>
                  </a:ext>
                </a:extLst>
              </a:tr>
              <a:tr h="194459">
                <a:tc gridSpan="5">
                  <a:txBody>
                    <a:bodyPr/>
                    <a:lstStyle/>
                    <a:p>
                      <a:pPr marL="0" indent="0" algn="ctr" fontAlgn="b">
                        <a:buFont typeface="Wingdings" panose="05000000000000000000" pitchFamily="2" charset="2"/>
                        <a:buNone/>
                      </a:pPr>
                      <a:r>
                        <a:rPr lang="en-US" sz="14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</a:t>
                      </a:r>
                      <a:r>
                        <a:rPr lang="ru-RU" sz="14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Услуги по открытию и подключению счета к ДБО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7472586"/>
                  </a:ext>
                </a:extLst>
              </a:tr>
              <a:tr h="194459">
                <a:tc>
                  <a:txBody>
                    <a:bodyPr/>
                    <a:lstStyle/>
                    <a:p>
                      <a:pPr marL="0" indent="0" algn="l" fontAlgn="b">
                        <a:buFont typeface="Wingdings" panose="05000000000000000000" pitchFamily="2" charset="2"/>
                        <a:buNone/>
                      </a:pPr>
                      <a:r>
                        <a:rPr lang="ru-RU" sz="1400" u="none" strike="noStrike" dirty="0">
                          <a:effectLst/>
                        </a:rPr>
                        <a:t>Открытие счёта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7897371"/>
                  </a:ext>
                </a:extLst>
              </a:tr>
              <a:tr h="194459">
                <a:tc>
                  <a:txBody>
                    <a:bodyPr/>
                    <a:lstStyle/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r>
                        <a:rPr lang="ru-RU" sz="1400" u="none" strike="noStrike" dirty="0">
                          <a:effectLst/>
                        </a:rPr>
                        <a:t>Изготовление и/или заверение копий </a:t>
                      </a:r>
                      <a:r>
                        <a:rPr lang="ru-RU" sz="1400" u="none" strike="noStrike" dirty="0" smtClean="0">
                          <a:effectLst/>
                        </a:rPr>
                        <a:t>уч. документов </a:t>
                      </a:r>
                      <a:r>
                        <a:rPr lang="ru-RU" sz="1400" u="none" strike="noStrike" dirty="0">
                          <a:effectLst/>
                        </a:rPr>
                        <a:t>(устав, </a:t>
                      </a:r>
                      <a:r>
                        <a:rPr lang="ru-RU" sz="1400" u="none" strike="noStrike" dirty="0" smtClean="0">
                          <a:effectLst/>
                        </a:rPr>
                        <a:t>уч. </a:t>
                      </a:r>
                      <a:r>
                        <a:rPr lang="ru-RU" sz="1400" u="none" strike="noStrike" dirty="0">
                          <a:effectLst/>
                        </a:rPr>
                        <a:t>договор и </a:t>
                      </a:r>
                      <a:r>
                        <a:rPr lang="ru-RU" sz="1400" u="none" strike="noStrike" dirty="0" smtClean="0">
                          <a:effectLst/>
                        </a:rPr>
                        <a:t>пр.)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0 руб.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по ТП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Базовый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9907645"/>
                  </a:ext>
                </a:extLst>
              </a:tr>
              <a:tr h="194459">
                <a:tc>
                  <a:txBody>
                    <a:bodyPr/>
                    <a:lstStyle/>
                    <a:p>
                      <a:pPr marL="0" indent="0" algn="l" fontAlgn="b">
                        <a:buFont typeface="Wingdings" panose="05000000000000000000" pitchFamily="2" charset="2"/>
                        <a:buNone/>
                      </a:pPr>
                      <a:r>
                        <a:rPr lang="ru-RU" sz="1400" u="none" strike="noStrike" dirty="0">
                          <a:effectLst/>
                        </a:rPr>
                        <a:t>Заверение КОП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 руб.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по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ТП Базовый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3932622"/>
                  </a:ext>
                </a:extLst>
              </a:tr>
              <a:tr h="194459">
                <a:tc>
                  <a:txBody>
                    <a:bodyPr/>
                    <a:lstStyle/>
                    <a:p>
                      <a:pPr marL="0" indent="0" algn="l" fontAlgn="b">
                        <a:buFont typeface="Wingdings" panose="05000000000000000000" pitchFamily="2" charset="2"/>
                        <a:buNone/>
                      </a:pPr>
                      <a:r>
                        <a:rPr lang="ru-RU" sz="1400" u="none" strike="noStrike" dirty="0" smtClean="0">
                          <a:effectLst/>
                        </a:rPr>
                        <a:t>Подключение к ДБО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**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 руб</a:t>
                      </a:r>
                      <a:r>
                        <a:rPr lang="ru-RU" sz="1400" u="none" strike="noStrike" dirty="0" smtClean="0">
                          <a:effectLst/>
                        </a:rPr>
                        <a:t>.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 руб.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по тарифу Базовый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по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ТП Базовый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6489846"/>
                  </a:ext>
                </a:extLst>
              </a:tr>
              <a:tr h="194459">
                <a:tc>
                  <a:txBody>
                    <a:bodyPr/>
                    <a:lstStyle/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r>
                        <a:rPr lang="ru-RU" sz="1400" u="none" strike="noStrike" dirty="0">
                          <a:effectLst/>
                        </a:rPr>
                        <a:t>Выдача чековой книжки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300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300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300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4460690"/>
                  </a:ext>
                </a:extLst>
              </a:tr>
              <a:tr h="194459">
                <a:tc gridSpan="5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4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Услуги по обслуживанию счета к ДБО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2588589"/>
                  </a:ext>
                </a:extLst>
              </a:tr>
              <a:tr h="194459">
                <a:tc>
                  <a:txBody>
                    <a:bodyPr/>
                    <a:lstStyle/>
                    <a:p>
                      <a:pPr marL="0" indent="0" algn="l" fontAlgn="b">
                        <a:buFont typeface="Wingdings" panose="05000000000000000000" pitchFamily="2" charset="2"/>
                        <a:buNone/>
                      </a:pPr>
                      <a:r>
                        <a:rPr lang="ru-RU" sz="1400" u="none" strike="noStrike" dirty="0">
                          <a:effectLst/>
                        </a:rPr>
                        <a:t>Ведение </a:t>
                      </a:r>
                      <a:r>
                        <a:rPr lang="ru-RU" sz="1400" u="none" strike="noStrike" dirty="0" smtClean="0">
                          <a:effectLst/>
                        </a:rPr>
                        <a:t>и обслуживание счета с ДБО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 руб.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0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 руб</a:t>
                      </a:r>
                      <a:r>
                        <a:rPr lang="ru-RU" sz="1400" u="none" strike="noStrike" dirty="0" smtClean="0">
                          <a:effectLst/>
                        </a:rPr>
                        <a:t>.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***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0 </a:t>
                      </a:r>
                      <a:r>
                        <a:rPr lang="ru-RU" sz="1400" u="none" strike="noStrike" dirty="0">
                          <a:effectLst/>
                        </a:rPr>
                        <a:t>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681842"/>
                  </a:ext>
                </a:extLst>
              </a:tr>
              <a:tr h="570326">
                <a:tc>
                  <a:txBody>
                    <a:bodyPr/>
                    <a:lstStyle/>
                    <a:p>
                      <a:pPr marL="0" indent="0" algn="l" fontAlgn="b">
                        <a:buFont typeface="Wingdings" panose="05000000000000000000" pitchFamily="2" charset="2"/>
                        <a:buNone/>
                      </a:pPr>
                      <a:r>
                        <a:rPr lang="ru-RU" sz="1400" u="none" strike="noStrike" dirty="0" smtClean="0">
                          <a:effectLst/>
                        </a:rPr>
                        <a:t>Стоимость платежа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в </a:t>
                      </a:r>
                      <a:r>
                        <a:rPr lang="ru-RU" sz="1400" u="none" strike="noStrike" dirty="0" smtClean="0">
                          <a:effectLst/>
                        </a:rPr>
                        <a:t>руб. с ДБО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 </a:t>
                      </a:r>
                      <a:r>
                        <a:rPr lang="ru-RU" sz="1400" u="none" strike="noStrike" dirty="0" smtClean="0">
                          <a:effectLst/>
                        </a:rPr>
                        <a:t>п/п </a:t>
                      </a:r>
                      <a:r>
                        <a:rPr lang="ru-RU" sz="1400" u="none" strike="noStrike" dirty="0">
                          <a:effectLst/>
                        </a:rPr>
                        <a:t>в мес. </a:t>
                      </a:r>
                      <a:r>
                        <a:rPr lang="ru-RU" sz="1400" u="none" strike="noStrike" dirty="0" smtClean="0">
                          <a:effectLst/>
                        </a:rPr>
                        <a:t>- 0 руб.</a:t>
                      </a:r>
                    </a:p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ru-RU" sz="1200" b="0" i="1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с 6-го – 100 руб.)</a:t>
                      </a:r>
                      <a:endParaRPr lang="ru-RU" sz="1200" b="0" i="1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15 </a:t>
                      </a:r>
                      <a:r>
                        <a:rPr lang="ru-RU" sz="1400" u="none" strike="noStrike" dirty="0" smtClean="0">
                          <a:effectLst/>
                        </a:rPr>
                        <a:t>п/п </a:t>
                      </a:r>
                      <a:r>
                        <a:rPr lang="ru-RU" sz="1400" u="none" strike="noStrike" dirty="0">
                          <a:effectLst/>
                        </a:rPr>
                        <a:t>в мес. </a:t>
                      </a:r>
                      <a:r>
                        <a:rPr lang="ru-RU" sz="1400" u="none" strike="noStrike" dirty="0" smtClean="0">
                          <a:effectLst/>
                        </a:rPr>
                        <a:t>– 0 руб.</a:t>
                      </a:r>
                    </a:p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 </a:t>
                      </a:r>
                      <a:r>
                        <a:rPr lang="ru-RU" sz="1200" b="0" i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(с</a:t>
                      </a:r>
                      <a:r>
                        <a:rPr lang="ru-RU" sz="1200" b="0" i="1" u="none" strike="noStrike" baseline="0" dirty="0" smtClean="0">
                          <a:solidFill>
                            <a:srgbClr val="C00000"/>
                          </a:solidFill>
                          <a:effectLst/>
                        </a:rPr>
                        <a:t> 16-го – ТП Базовый) </a:t>
                      </a:r>
                      <a:endParaRPr lang="ru-RU" sz="1200" b="0" i="1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30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85298250"/>
                  </a:ext>
                </a:extLst>
              </a:tr>
              <a:tr h="194459">
                <a:tc>
                  <a:txBody>
                    <a:bodyPr/>
                    <a:lstStyle/>
                    <a:p>
                      <a:pPr marL="0" indent="0" algn="l" fontAlgn="b">
                        <a:buFont typeface="Wingdings" panose="05000000000000000000" pitchFamily="2" charset="2"/>
                        <a:buNone/>
                      </a:pPr>
                      <a:r>
                        <a:rPr lang="ru-RU" sz="1400" u="none" strike="noStrike" dirty="0">
                          <a:effectLst/>
                        </a:rPr>
                        <a:t>Валютный контроль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 ТП Базовый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14795286"/>
                  </a:ext>
                </a:extLst>
              </a:tr>
              <a:tr h="758259">
                <a:tc>
                  <a:txBody>
                    <a:bodyPr/>
                    <a:lstStyle/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r>
                        <a:rPr lang="ru-RU" sz="1400" u="none" strike="noStrike" dirty="0">
                          <a:effectLst/>
                        </a:rPr>
                        <a:t>Перевод денежных средств со счета в другой банк с признаком </a:t>
                      </a:r>
                      <a:r>
                        <a:rPr lang="ru-RU" sz="1400" u="none" strike="noStrike" dirty="0" smtClean="0">
                          <a:effectLst/>
                        </a:rPr>
                        <a:t>срочности (вне рейса)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 руб.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 руб.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0,05 % от </a:t>
                      </a:r>
                      <a:r>
                        <a:rPr lang="ru-RU" sz="1400" u="none" strike="noStrike" dirty="0" smtClean="0">
                          <a:effectLst/>
                        </a:rPr>
                        <a:t>суммы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****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0,05 % от </a:t>
                      </a:r>
                      <a:r>
                        <a:rPr lang="ru-RU" sz="1400" u="none" strike="noStrike" dirty="0" smtClean="0">
                          <a:effectLst/>
                        </a:rPr>
                        <a:t>суммы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****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5655236"/>
                  </a:ext>
                </a:extLst>
              </a:tr>
              <a:tr h="256233">
                <a:tc>
                  <a:txBody>
                    <a:bodyPr/>
                    <a:lstStyle/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r>
                        <a:rPr lang="ru-RU" sz="1400" u="none" strike="noStrike" dirty="0" smtClean="0">
                          <a:effectLst/>
                        </a:rPr>
                        <a:t>Продленный операционный день до 19:30,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до 19-30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до 19-30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не включено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не включено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5384161"/>
                  </a:ext>
                </a:extLst>
              </a:tr>
              <a:tr h="256233">
                <a:tc>
                  <a:txBody>
                    <a:bodyPr/>
                    <a:lstStyle/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Стоимость пакета</a:t>
                      </a:r>
                      <a:r>
                        <a:rPr lang="ru-RU" sz="14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ru-RU" sz="14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руб.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 руб.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руб.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 руб.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400173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26472" y="5584805"/>
            <a:ext cx="111988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* бесплатно </a:t>
            </a:r>
            <a:r>
              <a:rPr lang="ru-RU" sz="1200" dirty="0"/>
              <a:t>при пополнении счета на 5000 руб. в течение 3-х дней с даты открытия счета, в ином случае до 1200 руб.</a:t>
            </a:r>
          </a:p>
          <a:p>
            <a:r>
              <a:rPr lang="ru-RU" sz="1200" dirty="0" smtClean="0"/>
              <a:t>** </a:t>
            </a:r>
            <a:r>
              <a:rPr lang="ru-RU" sz="1200" dirty="0"/>
              <a:t>без </a:t>
            </a:r>
            <a:r>
              <a:rPr lang="ru-RU" sz="1200" dirty="0" err="1" smtClean="0"/>
              <a:t>токена</a:t>
            </a:r>
            <a:r>
              <a:rPr lang="ru-RU" sz="1200" dirty="0" smtClean="0"/>
              <a:t>, включая подключение к мобильному приложению «БИБ Бизнес»</a:t>
            </a:r>
            <a:endParaRPr lang="ru-RU" sz="1200" dirty="0"/>
          </a:p>
          <a:p>
            <a:r>
              <a:rPr lang="ru-RU" sz="1200" dirty="0" smtClean="0"/>
              <a:t>*** ведение счета (ДБО/без ДБО) в первый </a:t>
            </a:r>
            <a:r>
              <a:rPr lang="ru-RU" sz="1200" dirty="0"/>
              <a:t>месяц </a:t>
            </a:r>
            <a:r>
              <a:rPr lang="ru-RU" sz="1200" dirty="0" smtClean="0"/>
              <a:t>обслуживания – бесплатно, </a:t>
            </a:r>
            <a:r>
              <a:rPr lang="ru-RU" sz="1200" dirty="0"/>
              <a:t>далее </a:t>
            </a:r>
            <a:r>
              <a:rPr lang="ru-RU" sz="1200" dirty="0" smtClean="0"/>
              <a:t>– при условии проведения </a:t>
            </a:r>
            <a:r>
              <a:rPr lang="ru-RU" sz="1200" dirty="0"/>
              <a:t>30-и и более платежей </a:t>
            </a:r>
            <a:r>
              <a:rPr lang="ru-RU" sz="1200" dirty="0" smtClean="0"/>
              <a:t>/мес. и поддержания остатка в размере не менее 500 </a:t>
            </a:r>
            <a:r>
              <a:rPr lang="ru-RU" sz="1200" dirty="0" err="1" smtClean="0"/>
              <a:t>тыс.руб</a:t>
            </a:r>
            <a:r>
              <a:rPr lang="ru-RU" sz="1200" dirty="0" smtClean="0"/>
              <a:t>. – бесплатно. При невыполнении указанных параметров – в соответствии с ТП «Базовый» </a:t>
            </a:r>
            <a:endParaRPr lang="ru-RU" sz="1200" dirty="0"/>
          </a:p>
          <a:p>
            <a:r>
              <a:rPr lang="ru-RU" sz="1200" dirty="0" smtClean="0"/>
              <a:t>**** минимум 100 руб., максимум 500 руб.  </a:t>
            </a:r>
          </a:p>
        </p:txBody>
      </p:sp>
      <p:sp>
        <p:nvSpPr>
          <p:cNvPr id="10" name="Выноска-облако 9"/>
          <p:cNvSpPr/>
          <p:nvPr/>
        </p:nvSpPr>
        <p:spPr>
          <a:xfrm>
            <a:off x="4791076" y="254800"/>
            <a:ext cx="4743450" cy="702114"/>
          </a:xfrm>
          <a:prstGeom prst="cloudCallout">
            <a:avLst>
              <a:gd name="adj1" fmla="val -4301"/>
              <a:gd name="adj2" fmla="val 75475"/>
            </a:avLst>
          </a:prstGeom>
          <a:solidFill>
            <a:schemeClr val="bg1"/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6">
                    <a:lumMod val="10000"/>
                  </a:schemeClr>
                </a:solidFill>
              </a:rPr>
              <a:t>Для клиентов с </a:t>
            </a:r>
            <a:r>
              <a:rPr lang="ru-RU" sz="1200" dirty="0">
                <a:solidFill>
                  <a:schemeClr val="accent6">
                    <a:lumMod val="10000"/>
                  </a:schemeClr>
                </a:solidFill>
              </a:rPr>
              <a:t>одобренным </a:t>
            </a:r>
            <a:r>
              <a:rPr lang="ru-RU" sz="1200" dirty="0" smtClean="0">
                <a:solidFill>
                  <a:schemeClr val="accent6">
                    <a:lumMod val="10000"/>
                  </a:schemeClr>
                </a:solidFill>
              </a:rPr>
              <a:t>решением по кредитным сделкам</a:t>
            </a:r>
            <a:endParaRPr lang="ru-RU" sz="12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03324" y="1066746"/>
            <a:ext cx="5299969" cy="4437531"/>
          </a:xfrm>
          <a:prstGeom prst="rect">
            <a:avLst/>
          </a:prstGeom>
          <a:solidFill>
            <a:schemeClr val="bg1">
              <a:alpha val="3000"/>
            </a:schemeClr>
          </a:solidFill>
          <a:ln w="349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носка-облако 12"/>
          <p:cNvSpPr/>
          <p:nvPr/>
        </p:nvSpPr>
        <p:spPr>
          <a:xfrm>
            <a:off x="9620166" y="187137"/>
            <a:ext cx="2424052" cy="782643"/>
          </a:xfrm>
          <a:prstGeom prst="cloudCallout">
            <a:avLst>
              <a:gd name="adj1" fmla="val -4301"/>
              <a:gd name="adj2" fmla="val 75475"/>
            </a:avLst>
          </a:prstGeom>
          <a:solidFill>
            <a:schemeClr val="bg1"/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6">
                    <a:lumMod val="10000"/>
                  </a:schemeClr>
                </a:solidFill>
              </a:rPr>
              <a:t>Для клиентов </a:t>
            </a:r>
          </a:p>
          <a:p>
            <a:pPr algn="ctr"/>
            <a:r>
              <a:rPr lang="ru-RU" sz="1200" dirty="0" smtClean="0">
                <a:solidFill>
                  <a:schemeClr val="accent6">
                    <a:lumMod val="10000"/>
                  </a:schemeClr>
                </a:solidFill>
              </a:rPr>
              <a:t>в стадии банкротства</a:t>
            </a:r>
            <a:endParaRPr lang="ru-RU" sz="1200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5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fld id="{5BDE3E92-56AF-4B7B-B802-0E8D6DC059C7}" type="slidenum">
              <a:rPr lang="ru-RU" altLang="ru-RU">
                <a:latin typeface="Arial" panose="020B0604020202020204" pitchFamily="34" charset="0"/>
              </a:rPr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r>
              <a:rPr lang="ru-RU" altLang="ru-RU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67433" y="317460"/>
            <a:ext cx="8097173" cy="488204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3239" defTabSz="932962" eaLnBrk="1" hangingPunct="1"/>
            <a:r>
              <a:rPr lang="ru-RU" altLang="ru-RU" sz="2400" dirty="0" smtClean="0">
                <a:solidFill>
                  <a:schemeClr val="accent6">
                    <a:lumMod val="25000"/>
                  </a:schemeClr>
                </a:solidFill>
                <a:latin typeface="Formular" panose="02000000000000000000"/>
              </a:rPr>
              <a:t>Часто задаваемые вопросы и ответы на них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139" y="166835"/>
            <a:ext cx="314369" cy="28579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269832"/>
              </p:ext>
            </p:extLst>
          </p:nvPr>
        </p:nvGraphicFramePr>
        <p:xfrm>
          <a:off x="204186" y="805664"/>
          <a:ext cx="11564495" cy="567169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sx="3000" sy="3000" algn="ctr" rotWithShape="0">
                    <a:srgbClr val="000000">
                      <a:alpha val="43137"/>
                    </a:srgbClr>
                  </a:outerShdw>
                </a:effectLst>
                <a:tableStyleId>{073A0DAA-6AF3-43AB-8588-CEC1D06C72B9}</a:tableStyleId>
              </a:tblPr>
              <a:tblGrid>
                <a:gridCol w="3852909">
                  <a:extLst>
                    <a:ext uri="{9D8B030D-6E8A-4147-A177-3AD203B41FA5}">
                      <a16:colId xmlns:a16="http://schemas.microsoft.com/office/drawing/2014/main" val="2508637711"/>
                    </a:ext>
                  </a:extLst>
                </a:gridCol>
                <a:gridCol w="7711586">
                  <a:extLst>
                    <a:ext uri="{9D8B030D-6E8A-4147-A177-3AD203B41FA5}">
                      <a16:colId xmlns:a16="http://schemas.microsoft.com/office/drawing/2014/main" val="2620063068"/>
                    </a:ext>
                  </a:extLst>
                </a:gridCol>
              </a:tblGrid>
              <a:tr h="21657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Вопросы клиентов</a:t>
                      </a:r>
                      <a:endParaRPr lang="ru-RU" sz="1300" dirty="0"/>
                    </a:p>
                  </a:txBody>
                  <a:tcPr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Ответы </a:t>
                      </a:r>
                      <a:endParaRPr lang="ru-RU" sz="1300" dirty="0"/>
                    </a:p>
                  </a:txBody>
                  <a:tcPr>
                    <a:solidFill>
                      <a:schemeClr val="accent5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028174"/>
                  </a:ext>
                </a:extLst>
              </a:tr>
              <a:tr h="216574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Что это за Банк? 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АО «РЕАЛИСТ БАНК» существует на рынке более 30 лет!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Банк является частью группы компаний М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ERLION 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крупнейшего российского дистрибьютера на рынке 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В структуру группы входят такие компании как:          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Производитель цифровых устройств 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DIGMA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Крупнейшая девелоперская компания, компания-застройщик 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TEKTA GROUP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Производственная компания «Бюрократ» - производство канцелярских принадлежностей, офисных стульев;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Первая </a:t>
                      </a:r>
                      <a:r>
                        <a:rPr lang="ru-RU" sz="13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факторинговая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компания (ПФК) ;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Российская сеть магазинов «</a:t>
                      </a:r>
                      <a:r>
                        <a:rPr lang="ru-RU" sz="13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Ситилинк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»;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ООО «Реалист-Лизинг» – лизинговая компания с широкой филиальной сетью. 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439538"/>
                  </a:ext>
                </a:extLst>
              </a:tr>
              <a:tr h="264983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300" dirty="0" smtClean="0"/>
                        <a:t>Банк находится под санкциями?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300" dirty="0" smtClean="0"/>
                        <a:t>Нет. Банк 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активно предоставляет услуги по ВЭД</a:t>
                      </a:r>
                      <a:r>
                        <a:rPr lang="ru-RU" sz="1300" dirty="0" smtClean="0"/>
                        <a:t>, в том числе Банк работает через </a:t>
                      </a:r>
                      <a:r>
                        <a:rPr lang="en-US" sz="1300" dirty="0" smtClean="0"/>
                        <a:t>SWIFT</a:t>
                      </a:r>
                      <a:endParaRPr lang="ru-RU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86922"/>
                  </a:ext>
                </a:extLst>
              </a:tr>
              <a:tr h="216574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300" dirty="0" smtClean="0"/>
                        <a:t>Как подключается ДБО?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300" dirty="0" smtClean="0"/>
                        <a:t>После открытия счета и оплаты комиссии в ваш адрес поступит смс-сообщение</a:t>
                      </a:r>
                      <a:r>
                        <a:rPr lang="ru-RU" sz="1300" baseline="0" dirty="0" smtClean="0"/>
                        <a:t> с логином и паролем для входа в ДБО. Этого достаточно для того, что бы начать работать в ДБО.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300" baseline="0" dirty="0" smtClean="0"/>
                        <a:t>Если вы захотите использовать для подписи Усиленную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ru-RU" sz="1300" baseline="0" dirty="0" smtClean="0"/>
                        <a:t>Неквалифицированную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ru-RU" sz="1300" baseline="0" dirty="0" smtClean="0"/>
                        <a:t>Электронную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ru-RU" sz="1300" baseline="0" dirty="0" smtClean="0"/>
                        <a:t>Подпись (УНЭП), то вам необходимо получить в Банке </a:t>
                      </a:r>
                      <a:r>
                        <a:rPr lang="ru-RU" sz="1300" baseline="0" dirty="0" err="1" smtClean="0"/>
                        <a:t>токен</a:t>
                      </a:r>
                      <a:r>
                        <a:rPr lang="ru-RU" sz="1300" baseline="0" dirty="0" smtClean="0"/>
                        <a:t> и выпустить подпись.</a:t>
                      </a:r>
                      <a:endParaRPr lang="ru-RU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161619"/>
                  </a:ext>
                </a:extLst>
              </a:tr>
              <a:tr h="36817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300" dirty="0" smtClean="0"/>
                        <a:t>Я сразу могу пользоваться ДБО?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Да. 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</a:rPr>
                        <a:t>В целях безопасности,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</a:rPr>
                        <a:t>при первом входе </a:t>
                      </a:r>
                      <a:r>
                        <a:rPr lang="ru-RU" sz="1300" dirty="0" smtClean="0"/>
                        <a:t>необходимо произвести смену</a:t>
                      </a:r>
                      <a:r>
                        <a:rPr lang="ru-RU" sz="1300" baseline="0" dirty="0" smtClean="0"/>
                        <a:t> </a:t>
                      </a:r>
                      <a:r>
                        <a:rPr lang="ru-RU" sz="1300" dirty="0" smtClean="0"/>
                        <a:t>пароля для входа в ДБО.</a:t>
                      </a:r>
                      <a:endParaRPr lang="ru-RU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436175"/>
                  </a:ext>
                </a:extLst>
              </a:tr>
              <a:tr h="36817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300" dirty="0" smtClean="0"/>
                        <a:t>Сколько стоит открытие счета?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300" dirty="0" smtClean="0"/>
                        <a:t>Стоимость открытия расчетного счета - от 0 до</a:t>
                      </a:r>
                      <a:r>
                        <a:rPr lang="ru-RU" sz="1300" baseline="0" dirty="0" smtClean="0"/>
                        <a:t> 1 000 руб. (зависит </a:t>
                      </a:r>
                      <a:r>
                        <a:rPr lang="ru-RU" sz="1300" dirty="0" smtClean="0"/>
                        <a:t>от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Тарифного плана, см. слайд 3). Для разных категорий клиентов с одобренными кредитными решениями в Банке 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</a:rPr>
                        <a:t>существуют пакетные предложения, в рамках которых открытие счета  бесплатно.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793463"/>
                  </a:ext>
                </a:extLst>
              </a:tr>
              <a:tr h="216574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300" dirty="0" smtClean="0"/>
                        <a:t>Сколько стоит ведение счета в месяц?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300" dirty="0" smtClean="0"/>
                        <a:t>Стоимость ведения счета с использованием ДБО составляет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от 600 рублей до 1 500 </a:t>
                      </a:r>
                      <a:r>
                        <a:rPr lang="ru-RU" sz="1300" dirty="0" smtClean="0"/>
                        <a:t>руб.</a:t>
                      </a:r>
                      <a:r>
                        <a:rPr lang="ru-RU" sz="1300" baseline="0" dirty="0" smtClean="0"/>
                        <a:t> (</a:t>
                      </a:r>
                      <a:r>
                        <a:rPr lang="ru-RU" sz="1300" dirty="0" smtClean="0"/>
                        <a:t>зависит от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выбранного Тарифного плана). </a:t>
                      </a:r>
                      <a:endParaRPr lang="ru-RU" sz="1300" strike="sngStrik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</a:rPr>
                        <a:t>Для категорий клиентов с одобренными кредитными решениями в Банке существуют пакетные предложения, в рамках которых ведение счета бесплатно.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ru-RU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172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74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fld id="{5BDE3E92-56AF-4B7B-B802-0E8D6DC059C7}" type="slidenum">
              <a:rPr lang="ru-RU" altLang="ru-RU">
                <a:latin typeface="Arial" panose="020B0604020202020204" pitchFamily="34" charset="0"/>
              </a:rPr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r>
              <a:rPr lang="ru-RU" altLang="ru-RU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13427" y="140941"/>
            <a:ext cx="8097173" cy="488204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3239" defTabSz="932962" eaLnBrk="1" hangingPunct="1"/>
            <a:r>
              <a:rPr lang="ru-RU" altLang="ru-RU" sz="2400" dirty="0" smtClean="0">
                <a:solidFill>
                  <a:schemeClr val="accent6">
                    <a:lumMod val="25000"/>
                  </a:schemeClr>
                </a:solidFill>
                <a:latin typeface="Formular" panose="02000000000000000000"/>
              </a:rPr>
              <a:t>Часто задаваемые вопросы и ответы на них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139" y="166835"/>
            <a:ext cx="314369" cy="28579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023239"/>
              </p:ext>
            </p:extLst>
          </p:nvPr>
        </p:nvGraphicFramePr>
        <p:xfrm>
          <a:off x="229985" y="629145"/>
          <a:ext cx="11514338" cy="612771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sx="3000" sy="3000" algn="ctr" rotWithShape="0">
                    <a:srgbClr val="000000">
                      <a:alpha val="43137"/>
                    </a:srgbClr>
                  </a:outerShdw>
                </a:effectLst>
                <a:tableStyleId>{073A0DAA-6AF3-43AB-8588-CEC1D06C72B9}</a:tableStyleId>
              </a:tblPr>
              <a:tblGrid>
                <a:gridCol w="4269318">
                  <a:extLst>
                    <a:ext uri="{9D8B030D-6E8A-4147-A177-3AD203B41FA5}">
                      <a16:colId xmlns:a16="http://schemas.microsoft.com/office/drawing/2014/main" val="2508637711"/>
                    </a:ext>
                  </a:extLst>
                </a:gridCol>
                <a:gridCol w="7245020">
                  <a:extLst>
                    <a:ext uri="{9D8B030D-6E8A-4147-A177-3AD203B41FA5}">
                      <a16:colId xmlns:a16="http://schemas.microsoft.com/office/drawing/2014/main" val="2620063068"/>
                    </a:ext>
                  </a:extLst>
                </a:gridCol>
              </a:tblGrid>
              <a:tr h="27684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Вопросы клиентов</a:t>
                      </a:r>
                      <a:endParaRPr lang="ru-RU" sz="1300" dirty="0"/>
                    </a:p>
                  </a:txBody>
                  <a:tcPr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Ответы </a:t>
                      </a:r>
                      <a:endParaRPr lang="ru-RU" sz="1300" dirty="0"/>
                    </a:p>
                  </a:txBody>
                  <a:tcPr>
                    <a:solidFill>
                      <a:schemeClr val="accent5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028174"/>
                  </a:ext>
                </a:extLst>
              </a:tr>
              <a:tr h="845116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Какая стоимость рублевого платежного поручения?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платежного поручения направленного с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использованием ДБО зависит от 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выбранного Тарифного плана от 30 до 40 руб.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300" baseline="0" dirty="0" smtClean="0"/>
                        <a:t>Для разных категорий в Банке существуют пакетные предложения, в рамках которых предусмотрено определенное кол-во бесплатных платежей.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439538"/>
                  </a:ext>
                </a:extLst>
              </a:tr>
              <a:tr h="1034538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300" dirty="0" smtClean="0"/>
                        <a:t>Обязательно</a:t>
                      </a:r>
                      <a:r>
                        <a:rPr lang="ru-RU" sz="1300" baseline="0" dirty="0" smtClean="0"/>
                        <a:t> ли 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</a:rPr>
                        <a:t>получать выпускать электронную подпись на </a:t>
                      </a:r>
                      <a:r>
                        <a:rPr lang="ru-RU" sz="1300" baseline="0" dirty="0" err="1" smtClean="0">
                          <a:solidFill>
                            <a:schemeClr val="tx1"/>
                          </a:solidFill>
                        </a:rPr>
                        <a:t>токене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для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</a:rPr>
                        <a:t> работы в системе ДБО?</a:t>
                      </a:r>
                      <a:r>
                        <a:rPr lang="ru-RU" sz="1300" dirty="0" smtClean="0"/>
                        <a:t> </a:t>
                      </a:r>
                      <a:endParaRPr lang="ru-RU" sz="1300" strike="noStrik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300" dirty="0" smtClean="0"/>
                        <a:t>В ДБО можно работать без</a:t>
                      </a:r>
                      <a:r>
                        <a:rPr lang="ru-RU" sz="1300" baseline="0" dirty="0" smtClean="0"/>
                        <a:t> </a:t>
                      </a:r>
                      <a:r>
                        <a:rPr lang="ru-RU" sz="1300" dirty="0" err="1" smtClean="0"/>
                        <a:t>токенов</a:t>
                      </a:r>
                      <a:r>
                        <a:rPr lang="ru-RU" sz="1300" dirty="0" smtClean="0"/>
                        <a:t>.</a:t>
                      </a:r>
                      <a:r>
                        <a:rPr lang="ru-RU" sz="1300" baseline="0" dirty="0" smtClean="0"/>
                        <a:t> Подписание документов в ДБО происходит </a:t>
                      </a:r>
                      <a:r>
                        <a:rPr lang="ru-RU" sz="1300" dirty="0" smtClean="0"/>
                        <a:t>по средствам разовых смс-паролей (простая электронная подпись), при этом в удаленном формате можно поменять привязанный</a:t>
                      </a:r>
                      <a:r>
                        <a:rPr lang="ru-RU" sz="1300" baseline="0" dirty="0" smtClean="0"/>
                        <a:t> к смс-уведомлениям номер мобильного телефона</a:t>
                      </a:r>
                      <a:r>
                        <a:rPr lang="ru-RU" sz="1300" dirty="0" smtClean="0"/>
                        <a:t>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300" dirty="0" smtClean="0"/>
                        <a:t>Если вы захотите использовать для подписи УНЭП, то вам необходимо получить в Банке </a:t>
                      </a:r>
                      <a:r>
                        <a:rPr lang="ru-RU" sz="1300" dirty="0" err="1" smtClean="0"/>
                        <a:t>токен</a:t>
                      </a:r>
                      <a:r>
                        <a:rPr lang="ru-RU" sz="1300" dirty="0" smtClean="0"/>
                        <a:t> и выпустить подпись.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86922"/>
                  </a:ext>
                </a:extLst>
              </a:tr>
              <a:tr h="276848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 меня не ушел / «завис» рублевый платеж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Свяжитесь</a:t>
                      </a: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 Вашим менеджером и он в короткие сроки даст необходимые пояснения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161619"/>
                  </a:ext>
                </a:extLst>
              </a:tr>
              <a:tr h="42795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300" dirty="0" smtClean="0"/>
                        <a:t>Проблемы с входом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/ работой в </a:t>
                      </a:r>
                      <a:r>
                        <a:rPr lang="ru-RU" sz="1300" dirty="0" smtClean="0"/>
                        <a:t>ДБО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Свяжитесь</a:t>
                      </a: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 Вашим менеджером и он в короткие сроки даст необходимые пояснения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436175"/>
                  </a:ext>
                </a:extLst>
              </a:tr>
              <a:tr h="655693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300" dirty="0" smtClean="0"/>
                        <a:t>До какого времени длится операционный день (возможно ли проводить платежи после окончания операционного дня)? 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300" dirty="0" smtClean="0"/>
                        <a:t>Операционный день длится до 18:00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Отправка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</a:rPr>
                        <a:t> срочных платежей возможна до 19:30. Комиссия за отправку срочных платежей после 18:00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 взимается в соответствии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</a:rPr>
                        <a:t> с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тарифами Банка 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793463"/>
                  </a:ext>
                </a:extLst>
              </a:tr>
              <a:tr h="2360496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300" dirty="0" smtClean="0"/>
                        <a:t>Может ли Банк заблокировать / остановить платежи?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300" dirty="0" smtClean="0"/>
                        <a:t>Как «жестко» служба финансового мониторинга Банка отслеживает платежи клиентов? 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Банк обязан соблюдать требования Федерального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Закона 115-ФЗ,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Банка России, в том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числе 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оценивать риски по операциям Клиентов, анализировать деловую репутацию Клиентов и цели их деятельности. Банк  в праве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в том числе при наличии признаков  подозрительной операции, приостановить обслуживания Клиента / заблокировать возможность совершения операций с использованием ДБО. 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случае получения от Банка запроса на предоставление дополнительных документов Вы можете направить их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ДБО 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или предоставить на бумажном носителе клиентскому менеджеру. Если в период проверки Вам необходимо отправить платеж, платежные поручения необходимо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предоставить 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бумаге в отделение Банка.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Если Вам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требуется дополнительное время для предоставления документов или какой-либо документ невозможно предоставить, обязательно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уведомите об этом письмом в интернет-банке или напишите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Вашему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клиентскому менеджеру.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ru-RU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172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900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fld id="{5BDE3E92-56AF-4B7B-B802-0E8D6DC059C7}" type="slidenum">
              <a:rPr lang="ru-RU" altLang="ru-RU">
                <a:latin typeface="Arial" panose="020B0604020202020204" pitchFamily="34" charset="0"/>
              </a:rPr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r>
              <a:rPr lang="ru-RU" altLang="ru-RU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139" y="166835"/>
            <a:ext cx="314369" cy="28579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gray">
          <a:xfrm>
            <a:off x="690699" y="309730"/>
            <a:ext cx="8531440" cy="369332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Formular" panose="02000000000000000000" pitchFamily="2" charset="0"/>
                <a:ea typeface="+mj-ea"/>
                <a:cs typeface="+mj-cs"/>
              </a:defRPr>
            </a:lvl1pPr>
          </a:lstStyle>
          <a:p>
            <a:pPr marL="3239" defTabSz="932962"/>
            <a:r>
              <a:rPr lang="ru-RU" altLang="ru-RU" sz="2800" b="1" dirty="0" smtClean="0">
                <a:solidFill>
                  <a:schemeClr val="accent6">
                    <a:lumMod val="25000"/>
                  </a:schemeClr>
                </a:solidFill>
                <a:latin typeface="Formular" panose="02000000000000000000"/>
              </a:rPr>
              <a:t>ВЭД И ЕГО ОСОБЕННОСТИ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0699" y="809282"/>
            <a:ext cx="82848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Подробно об условиях Тарифных планов и пакетов </a:t>
            </a:r>
            <a:r>
              <a:rPr lang="ru-RU" dirty="0">
                <a:solidFill>
                  <a:srgbClr val="002060"/>
                </a:solidFill>
              </a:rPr>
              <a:t>услуг </a:t>
            </a:r>
            <a:r>
              <a:rPr lang="ru-RU" dirty="0" smtClean="0">
                <a:solidFill>
                  <a:srgbClr val="002060"/>
                </a:solidFill>
              </a:rPr>
              <a:t>на </a:t>
            </a:r>
            <a:r>
              <a:rPr lang="ru-RU" dirty="0">
                <a:solidFill>
                  <a:srgbClr val="002060"/>
                </a:solidFill>
              </a:rPr>
              <a:t>сайте банка </a:t>
            </a:r>
            <a:r>
              <a:rPr lang="ru-RU" dirty="0" smtClean="0">
                <a:solidFill>
                  <a:srgbClr val="002060"/>
                </a:solidFill>
              </a:rPr>
              <a:t>в разделе «Среднему и малому бизнесу» / РКО / </a:t>
            </a:r>
            <a:r>
              <a:rPr lang="ru-RU" dirty="0">
                <a:solidFill>
                  <a:srgbClr val="002060"/>
                </a:solidFill>
              </a:rPr>
              <a:t>Старт ВЭД </a:t>
            </a:r>
            <a:r>
              <a:rPr lang="ru-RU" dirty="0" smtClean="0">
                <a:solidFill>
                  <a:srgbClr val="002060"/>
                </a:solidFill>
              </a:rPr>
              <a:t>по ссылке: </a:t>
            </a:r>
          </a:p>
          <a:p>
            <a:r>
              <a:rPr lang="en-US" dirty="0">
                <a:solidFill>
                  <a:srgbClr val="002060"/>
                </a:solidFill>
                <a:hlinkClick r:id="rId5"/>
              </a:rPr>
              <a:t>https://realistbank.ru/business/rko/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699" y="2139831"/>
            <a:ext cx="9707534" cy="450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0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zcvsvvUUectdOf.VYaW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Z6wjD9Zm0SDSFdMp7J3Y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pQbYxdwQUGSWDi.8G_E0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0q3RO4XpUyVlqHgJWYqi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44srgUfjEqrgk_1f_eG.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IdtWXYwUCxq8dd.z42P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IdtWXYwUCxq8dd.z42P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IdtWXYwUCxq8dd.z42P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IdtWXYwUCxq8dd.z42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Y.bZDdOEKwRo9RmvMtu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IdtWXYwUCxq8dd.z42P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IdtWXYwUCxq8dd.z42P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IdtWXYwUCxq8dd.z42P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IdtWXYwUCxq8dd.z42P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IdtWXYwUCxq8dd.z42P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IdtWXYwUCxq8dd.z42P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IdtWXYwUCxq8dd.z42P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IdtWXYwUCxq8dd.z42P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IdtWXYwUCxq8dd.z42P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IdtWXYwUCxq8dd.z42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Rh8Udh9UelXDgu01flL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IdtWXYwUCxq8dd.z42P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IdtWXYwUCxq8dd.z42P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IdtWXYwUCxq8dd.z42P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IdtWXYwUCxq8dd.z42P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IdtWXYwUCxq8dd.z42P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IdtWXYwUCxq8dd.z42P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IdtWXYwUCxq8dd.z42P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IdtWXYwUCxq8dd.z42P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IdtWXYwUCxq8dd.z42P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IdtWXYwUCxq8dd.z42P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YFtjYBKkOKX1GhrzQiO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IdtWXYwUCxq8dd.z42P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IdtWXYwUCxq8dd.z42P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IdtWXYwUCxq8dd.z42P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IdtWXYwUCxq8dd.z42P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IdtWXYwUCxq8dd.z42P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IdtWXYwUCxq8dd.z42P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IdtWXYwUCxq8dd.z42P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IdtWXYwUCxq8dd.z42P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IdtWXYwUCxq8dd.z42P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IdtWXYwUCxq8dd.z42P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LYW1Or.k2qaHcD3264F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IdtWXYwUCxq8dd.z42P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IdtWXYwUCxq8dd.z42P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IdtWXYwUCxq8dd.z42P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IdtWXYwUCxq8dd.z42P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IdtWXYwUCxq8dd.z42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IdtWXYwUCxq8dd.z42P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cbfemq6UiXMCp29CyMH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024HHG.E2XH3ws22D7Y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P5QIzJdUS9IE8LpAc5ng"/>
</p:tagLst>
</file>

<file path=ppt/theme/theme1.xml><?xml version="1.0" encoding="utf-8"?>
<a:theme xmlns:a="http://schemas.openxmlformats.org/drawingml/2006/main" name="Basic format">
  <a:themeElements>
    <a:clrScheme name="Basic format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Basic forma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sic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Тема Office">
  <a:themeElements>
    <a:clrScheme name="Другая 1">
      <a:dk1>
        <a:srgbClr val="000000"/>
      </a:dk1>
      <a:lt1>
        <a:srgbClr val="FFFFFF"/>
      </a:lt1>
      <a:dk2>
        <a:srgbClr val="149658"/>
      </a:dk2>
      <a:lt2>
        <a:srgbClr val="E7E6E6"/>
      </a:lt2>
      <a:accent1>
        <a:srgbClr val="7B7B7B"/>
      </a:accent1>
      <a:accent2>
        <a:srgbClr val="C9C9C9"/>
      </a:accent2>
      <a:accent3>
        <a:srgbClr val="DBDBDB"/>
      </a:accent3>
      <a:accent4>
        <a:srgbClr val="EDEDED"/>
      </a:accent4>
      <a:accent5>
        <a:srgbClr val="8CC8FB"/>
      </a:accent5>
      <a:accent6>
        <a:srgbClr val="D1E9FD"/>
      </a:accent6>
      <a:hlink>
        <a:srgbClr val="002060"/>
      </a:hlink>
      <a:folHlink>
        <a:srgbClr val="7030A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Другая 1">
      <a:dk1>
        <a:srgbClr val="000000"/>
      </a:dk1>
      <a:lt1>
        <a:srgbClr val="FFFFFF"/>
      </a:lt1>
      <a:dk2>
        <a:srgbClr val="149658"/>
      </a:dk2>
      <a:lt2>
        <a:srgbClr val="E7E6E6"/>
      </a:lt2>
      <a:accent1>
        <a:srgbClr val="7B7B7B"/>
      </a:accent1>
      <a:accent2>
        <a:srgbClr val="C9C9C9"/>
      </a:accent2>
      <a:accent3>
        <a:srgbClr val="DBDBDB"/>
      </a:accent3>
      <a:accent4>
        <a:srgbClr val="EDEDED"/>
      </a:accent4>
      <a:accent5>
        <a:srgbClr val="8CC8FB"/>
      </a:accent5>
      <a:accent6>
        <a:srgbClr val="D1E9FD"/>
      </a:accent6>
      <a:hlink>
        <a:srgbClr val="002060"/>
      </a:hlink>
      <a:folHlink>
        <a:srgbClr val="7030A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Тема Office">
  <a:themeElements>
    <a:clrScheme name="Другая 1">
      <a:dk1>
        <a:srgbClr val="000000"/>
      </a:dk1>
      <a:lt1>
        <a:srgbClr val="FFFFFF"/>
      </a:lt1>
      <a:dk2>
        <a:srgbClr val="149658"/>
      </a:dk2>
      <a:lt2>
        <a:srgbClr val="E7E6E6"/>
      </a:lt2>
      <a:accent1>
        <a:srgbClr val="7B7B7B"/>
      </a:accent1>
      <a:accent2>
        <a:srgbClr val="C9C9C9"/>
      </a:accent2>
      <a:accent3>
        <a:srgbClr val="DBDBDB"/>
      </a:accent3>
      <a:accent4>
        <a:srgbClr val="EDEDED"/>
      </a:accent4>
      <a:accent5>
        <a:srgbClr val="8CC8FB"/>
      </a:accent5>
      <a:accent6>
        <a:srgbClr val="D1E9FD"/>
      </a:accent6>
      <a:hlink>
        <a:srgbClr val="002060"/>
      </a:hlink>
      <a:folHlink>
        <a:srgbClr val="7030A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15567</TotalTime>
  <Words>4864</Words>
  <Application>Microsoft Office PowerPoint</Application>
  <PresentationFormat>Широкоэкранный</PresentationFormat>
  <Paragraphs>738</Paragraphs>
  <Slides>28</Slides>
  <Notes>25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47" baseType="lpstr">
      <vt:lpstr>Arial</vt:lpstr>
      <vt:lpstr>Calibri</vt:lpstr>
      <vt:lpstr>Calibri Light</vt:lpstr>
      <vt:lpstr>Courier New</vt:lpstr>
      <vt:lpstr>Formular</vt:lpstr>
      <vt:lpstr>FORMULAR-LIGHT</vt:lpstr>
      <vt:lpstr>Helvetica Neue</vt:lpstr>
      <vt:lpstr>KKDQGL+Tw Cen MT Condensed Extra Bold</vt:lpstr>
      <vt:lpstr>QKFBLV+Calibri Bold</vt:lpstr>
      <vt:lpstr>QOLAIL+Cascadia Mono Regular</vt:lpstr>
      <vt:lpstr>Symbol</vt:lpstr>
      <vt:lpstr>Times New Roman</vt:lpstr>
      <vt:lpstr>Wingdings</vt:lpstr>
      <vt:lpstr>YS Text</vt:lpstr>
      <vt:lpstr>Basic format</vt:lpstr>
      <vt:lpstr>2_Тема Office</vt:lpstr>
      <vt:lpstr>3_Тема Office</vt:lpstr>
      <vt:lpstr>4_Тема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Тарифные планы</vt:lpstr>
      <vt:lpstr>Пакеты услуг</vt:lpstr>
      <vt:lpstr>Часто задаваемые вопросы и ответы на них</vt:lpstr>
      <vt:lpstr>Часто задаваемые вопросы и ответы на них</vt:lpstr>
      <vt:lpstr>Презентация PowerPoint</vt:lpstr>
      <vt:lpstr>Исходящие и входящие платежи в валюте</vt:lpstr>
      <vt:lpstr>Презентация PowerPoint</vt:lpstr>
      <vt:lpstr>Презентация PowerPoint</vt:lpstr>
      <vt:lpstr>Базовые комиссии по ВЭД</vt:lpstr>
      <vt:lpstr>Часто задаваемые вопросы и ответы на них</vt:lpstr>
      <vt:lpstr>Презентация PowerPoint</vt:lpstr>
      <vt:lpstr>Кредит «Бизнес Лайт»</vt:lpstr>
      <vt:lpstr>Кредит «Бизнес Экспресс»</vt:lpstr>
      <vt:lpstr>Кредитование в форме Овердрафта</vt:lpstr>
      <vt:lpstr>Кредит «Бизнес ипотека»</vt:lpstr>
      <vt:lpstr>Часто задаваемые вопросы и ответы на них</vt:lpstr>
      <vt:lpstr>Презентация PowerPoint</vt:lpstr>
      <vt:lpstr>Презентация PowerPoint</vt:lpstr>
      <vt:lpstr>Кредит «Бизнес Лайт»</vt:lpstr>
      <vt:lpstr>Кредитование в форме Овердрафта</vt:lpstr>
      <vt:lpstr>Кредит на исполнение контракта (для МСБ)</vt:lpstr>
      <vt:lpstr>Банковские гарантии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Anastasiia Frolova</dc:creator>
  <cp:lastModifiedBy>Климова Наталья Юрьевна</cp:lastModifiedBy>
  <cp:revision>453</cp:revision>
  <cp:lastPrinted>2024-02-12T07:27:35Z</cp:lastPrinted>
  <dcterms:created xsi:type="dcterms:W3CDTF">2022-10-13T10:31:00Z</dcterms:created>
  <dcterms:modified xsi:type="dcterms:W3CDTF">2024-04-04T07:28:24Z</dcterms:modified>
</cp:coreProperties>
</file>